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media/image37.jpg" ContentType="image/png"/>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339" r:id="rId2"/>
    <p:sldId id="309" r:id="rId3"/>
    <p:sldId id="324" r:id="rId4"/>
    <p:sldId id="310" r:id="rId5"/>
    <p:sldId id="326" r:id="rId6"/>
    <p:sldId id="332" r:id="rId7"/>
    <p:sldId id="327" r:id="rId8"/>
    <p:sldId id="328" r:id="rId9"/>
    <p:sldId id="329" r:id="rId10"/>
    <p:sldId id="333" r:id="rId11"/>
    <p:sldId id="347" r:id="rId12"/>
    <p:sldId id="334" r:id="rId13"/>
    <p:sldId id="346" r:id="rId14"/>
    <p:sldId id="330" r:id="rId15"/>
    <p:sldId id="331" r:id="rId16"/>
    <p:sldId id="337" r:id="rId17"/>
    <p:sldId id="335" r:id="rId18"/>
    <p:sldId id="338" r:id="rId19"/>
    <p:sldId id="292" r:id="rId20"/>
    <p:sldId id="283" r:id="rId21"/>
    <p:sldId id="286" r:id="rId22"/>
    <p:sldId id="278" r:id="rId23"/>
    <p:sldId id="343" r:id="rId24"/>
    <p:sldId id="344" r:id="rId25"/>
    <p:sldId id="284" r:id="rId26"/>
    <p:sldId id="317" r:id="rId27"/>
    <p:sldId id="296" r:id="rId28"/>
    <p:sldId id="293" r:id="rId29"/>
    <p:sldId id="318" r:id="rId30"/>
    <p:sldId id="342" r:id="rId31"/>
    <p:sldId id="282" r:id="rId32"/>
    <p:sldId id="287" r:id="rId33"/>
    <p:sldId id="291" r:id="rId34"/>
    <p:sldId id="290" r:id="rId35"/>
    <p:sldId id="289" r:id="rId36"/>
    <p:sldId id="299" r:id="rId37"/>
    <p:sldId id="300" r:id="rId38"/>
    <p:sldId id="285" r:id="rId39"/>
    <p:sldId id="303" r:id="rId40"/>
    <p:sldId id="297" r:id="rId41"/>
    <p:sldId id="319" r:id="rId42"/>
    <p:sldId id="301" r:id="rId43"/>
    <p:sldId id="306" r:id="rId44"/>
    <p:sldId id="275" r:id="rId45"/>
    <p:sldId id="281" r:id="rId46"/>
    <p:sldId id="267" r:id="rId47"/>
    <p:sldId id="276" r:id="rId48"/>
    <p:sldId id="277" r:id="rId49"/>
    <p:sldId id="256" r:id="rId50"/>
    <p:sldId id="260" r:id="rId51"/>
    <p:sldId id="305" r:id="rId52"/>
    <p:sldId id="263" r:id="rId53"/>
    <p:sldId id="264" r:id="rId54"/>
    <p:sldId id="294" r:id="rId55"/>
    <p:sldId id="320" r:id="rId56"/>
    <p:sldId id="304" r:id="rId57"/>
    <p:sldId id="298" r:id="rId58"/>
    <p:sldId id="268" r:id="rId59"/>
    <p:sldId id="269" r:id="rId60"/>
    <p:sldId id="270" r:id="rId61"/>
    <p:sldId id="271" r:id="rId62"/>
    <p:sldId id="323" r:id="rId63"/>
    <p:sldId id="322" r:id="rId64"/>
    <p:sldId id="311" r:id="rId65"/>
    <p:sldId id="312" r:id="rId66"/>
    <p:sldId id="315" r:id="rId67"/>
    <p:sldId id="316" r:id="rId68"/>
    <p:sldId id="321" r:id="rId69"/>
    <p:sldId id="314" r:id="rId70"/>
    <p:sldId id="313" r:id="rId71"/>
    <p:sldId id="345" r:id="rId72"/>
    <p:sldId id="341" r:id="rId73"/>
    <p:sldId id="340"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97" autoAdjust="0"/>
    <p:restoredTop sz="77558" autoAdjust="0"/>
  </p:normalViewPr>
  <p:slideViewPr>
    <p:cSldViewPr>
      <p:cViewPr varScale="1">
        <p:scale>
          <a:sx n="58" d="100"/>
          <a:sy n="58" d="100"/>
        </p:scale>
        <p:origin x="1710"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1DCFBE-1AFA-4D36-A647-AC04B4CC3785}" type="datetimeFigureOut">
              <a:rPr lang="ro-RO" smtClean="0"/>
              <a:t>05.06.2014</a:t>
            </a:fld>
            <a:endParaRPr lang="ro-RO"/>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280FE0-1A19-40C1-B2CF-67840B7C00E2}" type="slidenum">
              <a:rPr lang="ro-RO" smtClean="0"/>
              <a:t>‹#›</a:t>
            </a:fld>
            <a:endParaRPr lang="ro-RO"/>
          </a:p>
        </p:txBody>
      </p:sp>
    </p:spTree>
    <p:extLst>
      <p:ext uri="{BB962C8B-B14F-4D97-AF65-F5344CB8AC3E}">
        <p14:creationId xmlns:p14="http://schemas.microsoft.com/office/powerpoint/2010/main" val="544526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1</a:t>
            </a:fld>
            <a:endParaRPr lang="ro-RO"/>
          </a:p>
        </p:txBody>
      </p:sp>
    </p:spTree>
    <p:extLst>
      <p:ext uri="{BB962C8B-B14F-4D97-AF65-F5344CB8AC3E}">
        <p14:creationId xmlns:p14="http://schemas.microsoft.com/office/powerpoint/2010/main" val="326548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10</a:t>
            </a:fld>
            <a:endParaRPr lang="ro-RO"/>
          </a:p>
        </p:txBody>
      </p:sp>
    </p:spTree>
    <p:extLst>
      <p:ext uri="{BB962C8B-B14F-4D97-AF65-F5344CB8AC3E}">
        <p14:creationId xmlns:p14="http://schemas.microsoft.com/office/powerpoint/2010/main" val="483338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11</a:t>
            </a:fld>
            <a:endParaRPr lang="ro-RO"/>
          </a:p>
        </p:txBody>
      </p:sp>
    </p:spTree>
    <p:extLst>
      <p:ext uri="{BB962C8B-B14F-4D97-AF65-F5344CB8AC3E}">
        <p14:creationId xmlns:p14="http://schemas.microsoft.com/office/powerpoint/2010/main" val="3523386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12</a:t>
            </a:fld>
            <a:endParaRPr lang="ro-RO"/>
          </a:p>
        </p:txBody>
      </p:sp>
    </p:spTree>
    <p:extLst>
      <p:ext uri="{BB962C8B-B14F-4D97-AF65-F5344CB8AC3E}">
        <p14:creationId xmlns:p14="http://schemas.microsoft.com/office/powerpoint/2010/main" val="929190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13</a:t>
            </a:fld>
            <a:endParaRPr lang="ro-RO"/>
          </a:p>
        </p:txBody>
      </p:sp>
    </p:spTree>
    <p:extLst>
      <p:ext uri="{BB962C8B-B14F-4D97-AF65-F5344CB8AC3E}">
        <p14:creationId xmlns:p14="http://schemas.microsoft.com/office/powerpoint/2010/main" val="4130537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14</a:t>
            </a:fld>
            <a:endParaRPr lang="ro-RO"/>
          </a:p>
        </p:txBody>
      </p:sp>
    </p:spTree>
    <p:extLst>
      <p:ext uri="{BB962C8B-B14F-4D97-AF65-F5344CB8AC3E}">
        <p14:creationId xmlns:p14="http://schemas.microsoft.com/office/powerpoint/2010/main" val="3322015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15</a:t>
            </a:fld>
            <a:endParaRPr lang="ro-RO"/>
          </a:p>
        </p:txBody>
      </p:sp>
    </p:spTree>
    <p:extLst>
      <p:ext uri="{BB962C8B-B14F-4D97-AF65-F5344CB8AC3E}">
        <p14:creationId xmlns:p14="http://schemas.microsoft.com/office/powerpoint/2010/main" val="1865390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16</a:t>
            </a:fld>
            <a:endParaRPr lang="ro-RO"/>
          </a:p>
        </p:txBody>
      </p:sp>
    </p:spTree>
    <p:extLst>
      <p:ext uri="{BB962C8B-B14F-4D97-AF65-F5344CB8AC3E}">
        <p14:creationId xmlns:p14="http://schemas.microsoft.com/office/powerpoint/2010/main" val="574493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17</a:t>
            </a:fld>
            <a:endParaRPr lang="ro-RO"/>
          </a:p>
        </p:txBody>
      </p:sp>
    </p:spTree>
    <p:extLst>
      <p:ext uri="{BB962C8B-B14F-4D97-AF65-F5344CB8AC3E}">
        <p14:creationId xmlns:p14="http://schemas.microsoft.com/office/powerpoint/2010/main" val="3434145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18</a:t>
            </a:fld>
            <a:endParaRPr lang="ro-RO"/>
          </a:p>
        </p:txBody>
      </p:sp>
    </p:spTree>
    <p:extLst>
      <p:ext uri="{BB962C8B-B14F-4D97-AF65-F5344CB8AC3E}">
        <p14:creationId xmlns:p14="http://schemas.microsoft.com/office/powerpoint/2010/main" val="3505389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19</a:t>
            </a:fld>
            <a:endParaRPr lang="ro-RO"/>
          </a:p>
        </p:txBody>
      </p:sp>
    </p:spTree>
    <p:extLst>
      <p:ext uri="{BB962C8B-B14F-4D97-AF65-F5344CB8AC3E}">
        <p14:creationId xmlns:p14="http://schemas.microsoft.com/office/powerpoint/2010/main" val="249931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2</a:t>
            </a:fld>
            <a:endParaRPr lang="ro-RO"/>
          </a:p>
        </p:txBody>
      </p:sp>
    </p:spTree>
    <p:extLst>
      <p:ext uri="{BB962C8B-B14F-4D97-AF65-F5344CB8AC3E}">
        <p14:creationId xmlns:p14="http://schemas.microsoft.com/office/powerpoint/2010/main" val="3782190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20</a:t>
            </a:fld>
            <a:endParaRPr lang="ro-RO"/>
          </a:p>
        </p:txBody>
      </p:sp>
    </p:spTree>
    <p:extLst>
      <p:ext uri="{BB962C8B-B14F-4D97-AF65-F5344CB8AC3E}">
        <p14:creationId xmlns:p14="http://schemas.microsoft.com/office/powerpoint/2010/main" val="269982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21</a:t>
            </a:fld>
            <a:endParaRPr lang="ro-RO"/>
          </a:p>
        </p:txBody>
      </p:sp>
    </p:spTree>
    <p:extLst>
      <p:ext uri="{BB962C8B-B14F-4D97-AF65-F5344CB8AC3E}">
        <p14:creationId xmlns:p14="http://schemas.microsoft.com/office/powerpoint/2010/main" val="1702886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fld id="{67280FE0-1A19-40C1-B2CF-67840B7C00E2}" type="slidenum">
              <a:rPr lang="ro-RO" smtClean="0"/>
              <a:t>22</a:t>
            </a:fld>
            <a:endParaRPr lang="ro-RO"/>
          </a:p>
        </p:txBody>
      </p:sp>
    </p:spTree>
    <p:extLst>
      <p:ext uri="{BB962C8B-B14F-4D97-AF65-F5344CB8AC3E}">
        <p14:creationId xmlns:p14="http://schemas.microsoft.com/office/powerpoint/2010/main" val="3226746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23</a:t>
            </a:fld>
            <a:endParaRPr lang="ro-RO"/>
          </a:p>
        </p:txBody>
      </p:sp>
    </p:spTree>
    <p:extLst>
      <p:ext uri="{BB962C8B-B14F-4D97-AF65-F5344CB8AC3E}">
        <p14:creationId xmlns:p14="http://schemas.microsoft.com/office/powerpoint/2010/main" val="28773071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24</a:t>
            </a:fld>
            <a:endParaRPr lang="ro-RO"/>
          </a:p>
        </p:txBody>
      </p:sp>
    </p:spTree>
    <p:extLst>
      <p:ext uri="{BB962C8B-B14F-4D97-AF65-F5344CB8AC3E}">
        <p14:creationId xmlns:p14="http://schemas.microsoft.com/office/powerpoint/2010/main" val="20475912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25</a:t>
            </a:fld>
            <a:endParaRPr lang="ro-RO"/>
          </a:p>
        </p:txBody>
      </p:sp>
    </p:spTree>
    <p:extLst>
      <p:ext uri="{BB962C8B-B14F-4D97-AF65-F5344CB8AC3E}">
        <p14:creationId xmlns:p14="http://schemas.microsoft.com/office/powerpoint/2010/main" val="17227798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26</a:t>
            </a:fld>
            <a:endParaRPr lang="ro-RO"/>
          </a:p>
        </p:txBody>
      </p:sp>
    </p:spTree>
    <p:extLst>
      <p:ext uri="{BB962C8B-B14F-4D97-AF65-F5344CB8AC3E}">
        <p14:creationId xmlns:p14="http://schemas.microsoft.com/office/powerpoint/2010/main" val="2080592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27</a:t>
            </a:fld>
            <a:endParaRPr lang="ro-RO"/>
          </a:p>
        </p:txBody>
      </p:sp>
    </p:spTree>
    <p:extLst>
      <p:ext uri="{BB962C8B-B14F-4D97-AF65-F5344CB8AC3E}">
        <p14:creationId xmlns:p14="http://schemas.microsoft.com/office/powerpoint/2010/main" val="32706783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28</a:t>
            </a:fld>
            <a:endParaRPr lang="ro-RO"/>
          </a:p>
        </p:txBody>
      </p:sp>
    </p:spTree>
    <p:extLst>
      <p:ext uri="{BB962C8B-B14F-4D97-AF65-F5344CB8AC3E}">
        <p14:creationId xmlns:p14="http://schemas.microsoft.com/office/powerpoint/2010/main" val="27280148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29</a:t>
            </a:fld>
            <a:endParaRPr lang="ro-RO"/>
          </a:p>
        </p:txBody>
      </p:sp>
    </p:spTree>
    <p:extLst>
      <p:ext uri="{BB962C8B-B14F-4D97-AF65-F5344CB8AC3E}">
        <p14:creationId xmlns:p14="http://schemas.microsoft.com/office/powerpoint/2010/main" val="1115173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3</a:t>
            </a:fld>
            <a:endParaRPr lang="ro-RO"/>
          </a:p>
        </p:txBody>
      </p:sp>
    </p:spTree>
    <p:extLst>
      <p:ext uri="{BB962C8B-B14F-4D97-AF65-F5344CB8AC3E}">
        <p14:creationId xmlns:p14="http://schemas.microsoft.com/office/powerpoint/2010/main" val="3486002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30</a:t>
            </a:fld>
            <a:endParaRPr lang="ro-RO"/>
          </a:p>
        </p:txBody>
      </p:sp>
    </p:spTree>
    <p:extLst>
      <p:ext uri="{BB962C8B-B14F-4D97-AF65-F5344CB8AC3E}">
        <p14:creationId xmlns:p14="http://schemas.microsoft.com/office/powerpoint/2010/main" val="34859445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31</a:t>
            </a:fld>
            <a:endParaRPr lang="ro-RO"/>
          </a:p>
        </p:txBody>
      </p:sp>
    </p:spTree>
    <p:extLst>
      <p:ext uri="{BB962C8B-B14F-4D97-AF65-F5344CB8AC3E}">
        <p14:creationId xmlns:p14="http://schemas.microsoft.com/office/powerpoint/2010/main" val="38758424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32</a:t>
            </a:fld>
            <a:endParaRPr lang="ro-RO"/>
          </a:p>
        </p:txBody>
      </p:sp>
    </p:spTree>
    <p:extLst>
      <p:ext uri="{BB962C8B-B14F-4D97-AF65-F5344CB8AC3E}">
        <p14:creationId xmlns:p14="http://schemas.microsoft.com/office/powerpoint/2010/main" val="23557651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33</a:t>
            </a:fld>
            <a:endParaRPr lang="ro-RO"/>
          </a:p>
        </p:txBody>
      </p:sp>
    </p:spTree>
    <p:extLst>
      <p:ext uri="{BB962C8B-B14F-4D97-AF65-F5344CB8AC3E}">
        <p14:creationId xmlns:p14="http://schemas.microsoft.com/office/powerpoint/2010/main" val="24245801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34</a:t>
            </a:fld>
            <a:endParaRPr lang="ro-RO"/>
          </a:p>
        </p:txBody>
      </p:sp>
    </p:spTree>
    <p:extLst>
      <p:ext uri="{BB962C8B-B14F-4D97-AF65-F5344CB8AC3E}">
        <p14:creationId xmlns:p14="http://schemas.microsoft.com/office/powerpoint/2010/main" val="31036472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35</a:t>
            </a:fld>
            <a:endParaRPr lang="ro-RO"/>
          </a:p>
        </p:txBody>
      </p:sp>
    </p:spTree>
    <p:extLst>
      <p:ext uri="{BB962C8B-B14F-4D97-AF65-F5344CB8AC3E}">
        <p14:creationId xmlns:p14="http://schemas.microsoft.com/office/powerpoint/2010/main" val="14078834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36</a:t>
            </a:fld>
            <a:endParaRPr lang="ro-RO"/>
          </a:p>
        </p:txBody>
      </p:sp>
    </p:spTree>
    <p:extLst>
      <p:ext uri="{BB962C8B-B14F-4D97-AF65-F5344CB8AC3E}">
        <p14:creationId xmlns:p14="http://schemas.microsoft.com/office/powerpoint/2010/main" val="14111515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37</a:t>
            </a:fld>
            <a:endParaRPr lang="ro-RO"/>
          </a:p>
        </p:txBody>
      </p:sp>
    </p:spTree>
    <p:extLst>
      <p:ext uri="{BB962C8B-B14F-4D97-AF65-F5344CB8AC3E}">
        <p14:creationId xmlns:p14="http://schemas.microsoft.com/office/powerpoint/2010/main" val="28555950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38</a:t>
            </a:fld>
            <a:endParaRPr lang="ro-RO"/>
          </a:p>
        </p:txBody>
      </p:sp>
    </p:spTree>
    <p:extLst>
      <p:ext uri="{BB962C8B-B14F-4D97-AF65-F5344CB8AC3E}">
        <p14:creationId xmlns:p14="http://schemas.microsoft.com/office/powerpoint/2010/main" val="26619699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39</a:t>
            </a:fld>
            <a:endParaRPr lang="ro-RO"/>
          </a:p>
        </p:txBody>
      </p:sp>
    </p:spTree>
    <p:extLst>
      <p:ext uri="{BB962C8B-B14F-4D97-AF65-F5344CB8AC3E}">
        <p14:creationId xmlns:p14="http://schemas.microsoft.com/office/powerpoint/2010/main" val="2211516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4</a:t>
            </a:fld>
            <a:endParaRPr lang="ro-RO"/>
          </a:p>
        </p:txBody>
      </p:sp>
    </p:spTree>
    <p:extLst>
      <p:ext uri="{BB962C8B-B14F-4D97-AF65-F5344CB8AC3E}">
        <p14:creationId xmlns:p14="http://schemas.microsoft.com/office/powerpoint/2010/main" val="36238603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40</a:t>
            </a:fld>
            <a:endParaRPr lang="ro-RO"/>
          </a:p>
        </p:txBody>
      </p:sp>
    </p:spTree>
    <p:extLst>
      <p:ext uri="{BB962C8B-B14F-4D97-AF65-F5344CB8AC3E}">
        <p14:creationId xmlns:p14="http://schemas.microsoft.com/office/powerpoint/2010/main" val="35785998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41</a:t>
            </a:fld>
            <a:endParaRPr lang="ro-RO"/>
          </a:p>
        </p:txBody>
      </p:sp>
    </p:spTree>
    <p:extLst>
      <p:ext uri="{BB962C8B-B14F-4D97-AF65-F5344CB8AC3E}">
        <p14:creationId xmlns:p14="http://schemas.microsoft.com/office/powerpoint/2010/main" val="11813952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42</a:t>
            </a:fld>
            <a:endParaRPr lang="ro-RO"/>
          </a:p>
        </p:txBody>
      </p:sp>
    </p:spTree>
    <p:extLst>
      <p:ext uri="{BB962C8B-B14F-4D97-AF65-F5344CB8AC3E}">
        <p14:creationId xmlns:p14="http://schemas.microsoft.com/office/powerpoint/2010/main" val="19501715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43</a:t>
            </a:fld>
            <a:endParaRPr lang="ro-RO"/>
          </a:p>
        </p:txBody>
      </p:sp>
    </p:spTree>
    <p:extLst>
      <p:ext uri="{BB962C8B-B14F-4D97-AF65-F5344CB8AC3E}">
        <p14:creationId xmlns:p14="http://schemas.microsoft.com/office/powerpoint/2010/main" val="19116728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fld id="{67280FE0-1A19-40C1-B2CF-67840B7C00E2}" type="slidenum">
              <a:rPr lang="ro-RO" smtClean="0"/>
              <a:t>44</a:t>
            </a:fld>
            <a:endParaRPr lang="ro-RO"/>
          </a:p>
        </p:txBody>
      </p:sp>
    </p:spTree>
    <p:extLst>
      <p:ext uri="{BB962C8B-B14F-4D97-AF65-F5344CB8AC3E}">
        <p14:creationId xmlns:p14="http://schemas.microsoft.com/office/powerpoint/2010/main" val="37361343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fld id="{67280FE0-1A19-40C1-B2CF-67840B7C00E2}" type="slidenum">
              <a:rPr lang="ro-RO" smtClean="0"/>
              <a:t>45</a:t>
            </a:fld>
            <a:endParaRPr lang="ro-RO"/>
          </a:p>
        </p:txBody>
      </p:sp>
    </p:spTree>
    <p:extLst>
      <p:ext uri="{BB962C8B-B14F-4D97-AF65-F5344CB8AC3E}">
        <p14:creationId xmlns:p14="http://schemas.microsoft.com/office/powerpoint/2010/main" val="8852693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fld id="{67280FE0-1A19-40C1-B2CF-67840B7C00E2}" type="slidenum">
              <a:rPr lang="ro-RO" smtClean="0"/>
              <a:t>46</a:t>
            </a:fld>
            <a:endParaRPr lang="ro-RO"/>
          </a:p>
        </p:txBody>
      </p:sp>
    </p:spTree>
    <p:extLst>
      <p:ext uri="{BB962C8B-B14F-4D97-AF65-F5344CB8AC3E}">
        <p14:creationId xmlns:p14="http://schemas.microsoft.com/office/powerpoint/2010/main" val="26237121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fld id="{67280FE0-1A19-40C1-B2CF-67840B7C00E2}" type="slidenum">
              <a:rPr lang="ro-RO" smtClean="0"/>
              <a:t>47</a:t>
            </a:fld>
            <a:endParaRPr lang="ro-RO"/>
          </a:p>
        </p:txBody>
      </p:sp>
    </p:spTree>
    <p:extLst>
      <p:ext uri="{BB962C8B-B14F-4D97-AF65-F5344CB8AC3E}">
        <p14:creationId xmlns:p14="http://schemas.microsoft.com/office/powerpoint/2010/main" val="21996329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fld id="{67280FE0-1A19-40C1-B2CF-67840B7C00E2}" type="slidenum">
              <a:rPr lang="ro-RO" smtClean="0"/>
              <a:t>48</a:t>
            </a:fld>
            <a:endParaRPr lang="ro-RO"/>
          </a:p>
        </p:txBody>
      </p:sp>
    </p:spTree>
    <p:extLst>
      <p:ext uri="{BB962C8B-B14F-4D97-AF65-F5344CB8AC3E}">
        <p14:creationId xmlns:p14="http://schemas.microsoft.com/office/powerpoint/2010/main" val="5653505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fld id="{67280FE0-1A19-40C1-B2CF-67840B7C00E2}" type="slidenum">
              <a:rPr lang="ro-RO" smtClean="0"/>
              <a:t>49</a:t>
            </a:fld>
            <a:endParaRPr lang="ro-RO"/>
          </a:p>
        </p:txBody>
      </p:sp>
    </p:spTree>
    <p:extLst>
      <p:ext uri="{BB962C8B-B14F-4D97-AF65-F5344CB8AC3E}">
        <p14:creationId xmlns:p14="http://schemas.microsoft.com/office/powerpoint/2010/main" val="3383210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5</a:t>
            </a:fld>
            <a:endParaRPr lang="ro-RO"/>
          </a:p>
        </p:txBody>
      </p:sp>
    </p:spTree>
    <p:extLst>
      <p:ext uri="{BB962C8B-B14F-4D97-AF65-F5344CB8AC3E}">
        <p14:creationId xmlns:p14="http://schemas.microsoft.com/office/powerpoint/2010/main" val="5371170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fld id="{67280FE0-1A19-40C1-B2CF-67840B7C00E2}" type="slidenum">
              <a:rPr lang="ro-RO" smtClean="0"/>
              <a:t>50</a:t>
            </a:fld>
            <a:endParaRPr lang="ro-RO"/>
          </a:p>
        </p:txBody>
      </p:sp>
    </p:spTree>
    <p:extLst>
      <p:ext uri="{BB962C8B-B14F-4D97-AF65-F5344CB8AC3E}">
        <p14:creationId xmlns:p14="http://schemas.microsoft.com/office/powerpoint/2010/main" val="18711649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51</a:t>
            </a:fld>
            <a:endParaRPr lang="ro-RO"/>
          </a:p>
        </p:txBody>
      </p:sp>
    </p:spTree>
    <p:extLst>
      <p:ext uri="{BB962C8B-B14F-4D97-AF65-F5344CB8AC3E}">
        <p14:creationId xmlns:p14="http://schemas.microsoft.com/office/powerpoint/2010/main" val="24962946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fld id="{67280FE0-1A19-40C1-B2CF-67840B7C00E2}" type="slidenum">
              <a:rPr lang="ro-RO" smtClean="0"/>
              <a:t>52</a:t>
            </a:fld>
            <a:endParaRPr lang="ro-RO"/>
          </a:p>
        </p:txBody>
      </p:sp>
    </p:spTree>
    <p:extLst>
      <p:ext uri="{BB962C8B-B14F-4D97-AF65-F5344CB8AC3E}">
        <p14:creationId xmlns:p14="http://schemas.microsoft.com/office/powerpoint/2010/main" val="30504144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fld id="{67280FE0-1A19-40C1-B2CF-67840B7C00E2}" type="slidenum">
              <a:rPr lang="ro-RO" smtClean="0"/>
              <a:t>53</a:t>
            </a:fld>
            <a:endParaRPr lang="ro-RO"/>
          </a:p>
        </p:txBody>
      </p:sp>
    </p:spTree>
    <p:extLst>
      <p:ext uri="{BB962C8B-B14F-4D97-AF65-F5344CB8AC3E}">
        <p14:creationId xmlns:p14="http://schemas.microsoft.com/office/powerpoint/2010/main" val="35105539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54</a:t>
            </a:fld>
            <a:endParaRPr lang="ro-RO"/>
          </a:p>
        </p:txBody>
      </p:sp>
    </p:spTree>
    <p:extLst>
      <p:ext uri="{BB962C8B-B14F-4D97-AF65-F5344CB8AC3E}">
        <p14:creationId xmlns:p14="http://schemas.microsoft.com/office/powerpoint/2010/main" val="17943631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55</a:t>
            </a:fld>
            <a:endParaRPr lang="ro-RO"/>
          </a:p>
        </p:txBody>
      </p:sp>
    </p:spTree>
    <p:extLst>
      <p:ext uri="{BB962C8B-B14F-4D97-AF65-F5344CB8AC3E}">
        <p14:creationId xmlns:p14="http://schemas.microsoft.com/office/powerpoint/2010/main" val="20567298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56</a:t>
            </a:fld>
            <a:endParaRPr lang="ro-RO"/>
          </a:p>
        </p:txBody>
      </p:sp>
    </p:spTree>
    <p:extLst>
      <p:ext uri="{BB962C8B-B14F-4D97-AF65-F5344CB8AC3E}">
        <p14:creationId xmlns:p14="http://schemas.microsoft.com/office/powerpoint/2010/main" val="908191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57</a:t>
            </a:fld>
            <a:endParaRPr lang="ro-RO"/>
          </a:p>
        </p:txBody>
      </p:sp>
    </p:spTree>
    <p:extLst>
      <p:ext uri="{BB962C8B-B14F-4D97-AF65-F5344CB8AC3E}">
        <p14:creationId xmlns:p14="http://schemas.microsoft.com/office/powerpoint/2010/main" val="41573796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fld id="{67280FE0-1A19-40C1-B2CF-67840B7C00E2}" type="slidenum">
              <a:rPr lang="ro-RO" smtClean="0"/>
              <a:t>58</a:t>
            </a:fld>
            <a:endParaRPr lang="ro-RO"/>
          </a:p>
        </p:txBody>
      </p:sp>
    </p:spTree>
    <p:extLst>
      <p:ext uri="{BB962C8B-B14F-4D97-AF65-F5344CB8AC3E}">
        <p14:creationId xmlns:p14="http://schemas.microsoft.com/office/powerpoint/2010/main" val="6385602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fld id="{67280FE0-1A19-40C1-B2CF-67840B7C00E2}" type="slidenum">
              <a:rPr lang="ro-RO" smtClean="0"/>
              <a:t>59</a:t>
            </a:fld>
            <a:endParaRPr lang="ro-RO"/>
          </a:p>
        </p:txBody>
      </p:sp>
    </p:spTree>
    <p:extLst>
      <p:ext uri="{BB962C8B-B14F-4D97-AF65-F5344CB8AC3E}">
        <p14:creationId xmlns:p14="http://schemas.microsoft.com/office/powerpoint/2010/main" val="911848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6</a:t>
            </a:fld>
            <a:endParaRPr lang="ro-RO"/>
          </a:p>
        </p:txBody>
      </p:sp>
    </p:spTree>
    <p:extLst>
      <p:ext uri="{BB962C8B-B14F-4D97-AF65-F5344CB8AC3E}">
        <p14:creationId xmlns:p14="http://schemas.microsoft.com/office/powerpoint/2010/main" val="15896285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fld id="{67280FE0-1A19-40C1-B2CF-67840B7C00E2}" type="slidenum">
              <a:rPr lang="ro-RO" smtClean="0"/>
              <a:t>60</a:t>
            </a:fld>
            <a:endParaRPr lang="ro-RO"/>
          </a:p>
        </p:txBody>
      </p:sp>
    </p:spTree>
    <p:extLst>
      <p:ext uri="{BB962C8B-B14F-4D97-AF65-F5344CB8AC3E}">
        <p14:creationId xmlns:p14="http://schemas.microsoft.com/office/powerpoint/2010/main" val="31535839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fld id="{67280FE0-1A19-40C1-B2CF-67840B7C00E2}" type="slidenum">
              <a:rPr lang="ro-RO" smtClean="0"/>
              <a:t>61</a:t>
            </a:fld>
            <a:endParaRPr lang="ro-RO"/>
          </a:p>
        </p:txBody>
      </p:sp>
    </p:spTree>
    <p:extLst>
      <p:ext uri="{BB962C8B-B14F-4D97-AF65-F5344CB8AC3E}">
        <p14:creationId xmlns:p14="http://schemas.microsoft.com/office/powerpoint/2010/main" val="31963586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62</a:t>
            </a:fld>
            <a:endParaRPr lang="ro-RO"/>
          </a:p>
        </p:txBody>
      </p:sp>
    </p:spTree>
    <p:extLst>
      <p:ext uri="{BB962C8B-B14F-4D97-AF65-F5344CB8AC3E}">
        <p14:creationId xmlns:p14="http://schemas.microsoft.com/office/powerpoint/2010/main" val="7065093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63</a:t>
            </a:fld>
            <a:endParaRPr lang="ro-RO"/>
          </a:p>
        </p:txBody>
      </p:sp>
    </p:spTree>
    <p:extLst>
      <p:ext uri="{BB962C8B-B14F-4D97-AF65-F5344CB8AC3E}">
        <p14:creationId xmlns:p14="http://schemas.microsoft.com/office/powerpoint/2010/main" val="34043734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64</a:t>
            </a:fld>
            <a:endParaRPr lang="ro-RO"/>
          </a:p>
        </p:txBody>
      </p:sp>
    </p:spTree>
    <p:extLst>
      <p:ext uri="{BB962C8B-B14F-4D97-AF65-F5344CB8AC3E}">
        <p14:creationId xmlns:p14="http://schemas.microsoft.com/office/powerpoint/2010/main" val="30003264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65</a:t>
            </a:fld>
            <a:endParaRPr lang="ro-RO"/>
          </a:p>
        </p:txBody>
      </p:sp>
    </p:spTree>
    <p:extLst>
      <p:ext uri="{BB962C8B-B14F-4D97-AF65-F5344CB8AC3E}">
        <p14:creationId xmlns:p14="http://schemas.microsoft.com/office/powerpoint/2010/main" val="24406463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66</a:t>
            </a:fld>
            <a:endParaRPr lang="ro-RO"/>
          </a:p>
        </p:txBody>
      </p:sp>
    </p:spTree>
    <p:extLst>
      <p:ext uri="{BB962C8B-B14F-4D97-AF65-F5344CB8AC3E}">
        <p14:creationId xmlns:p14="http://schemas.microsoft.com/office/powerpoint/2010/main" val="36385998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67</a:t>
            </a:fld>
            <a:endParaRPr lang="ro-RO"/>
          </a:p>
        </p:txBody>
      </p:sp>
    </p:spTree>
    <p:extLst>
      <p:ext uri="{BB962C8B-B14F-4D97-AF65-F5344CB8AC3E}">
        <p14:creationId xmlns:p14="http://schemas.microsoft.com/office/powerpoint/2010/main" val="1138361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68</a:t>
            </a:fld>
            <a:endParaRPr lang="ro-RO"/>
          </a:p>
        </p:txBody>
      </p:sp>
    </p:spTree>
    <p:extLst>
      <p:ext uri="{BB962C8B-B14F-4D97-AF65-F5344CB8AC3E}">
        <p14:creationId xmlns:p14="http://schemas.microsoft.com/office/powerpoint/2010/main" val="42570573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69</a:t>
            </a:fld>
            <a:endParaRPr lang="ro-RO"/>
          </a:p>
        </p:txBody>
      </p:sp>
    </p:spTree>
    <p:extLst>
      <p:ext uri="{BB962C8B-B14F-4D97-AF65-F5344CB8AC3E}">
        <p14:creationId xmlns:p14="http://schemas.microsoft.com/office/powerpoint/2010/main" val="2524181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7</a:t>
            </a:fld>
            <a:endParaRPr lang="ro-RO"/>
          </a:p>
        </p:txBody>
      </p:sp>
    </p:spTree>
    <p:extLst>
      <p:ext uri="{BB962C8B-B14F-4D97-AF65-F5344CB8AC3E}">
        <p14:creationId xmlns:p14="http://schemas.microsoft.com/office/powerpoint/2010/main" val="21431645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70</a:t>
            </a:fld>
            <a:endParaRPr lang="ro-RO"/>
          </a:p>
        </p:txBody>
      </p:sp>
    </p:spTree>
    <p:extLst>
      <p:ext uri="{BB962C8B-B14F-4D97-AF65-F5344CB8AC3E}">
        <p14:creationId xmlns:p14="http://schemas.microsoft.com/office/powerpoint/2010/main" val="35145631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71</a:t>
            </a:fld>
            <a:endParaRPr lang="ro-RO"/>
          </a:p>
        </p:txBody>
      </p:sp>
    </p:spTree>
    <p:extLst>
      <p:ext uri="{BB962C8B-B14F-4D97-AF65-F5344CB8AC3E}">
        <p14:creationId xmlns:p14="http://schemas.microsoft.com/office/powerpoint/2010/main" val="10294791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72</a:t>
            </a:fld>
            <a:endParaRPr lang="ro-RO"/>
          </a:p>
        </p:txBody>
      </p:sp>
    </p:spTree>
    <p:extLst>
      <p:ext uri="{BB962C8B-B14F-4D97-AF65-F5344CB8AC3E}">
        <p14:creationId xmlns:p14="http://schemas.microsoft.com/office/powerpoint/2010/main" val="10323977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73</a:t>
            </a:fld>
            <a:endParaRPr lang="ro-RO"/>
          </a:p>
        </p:txBody>
      </p:sp>
    </p:spTree>
    <p:extLst>
      <p:ext uri="{BB962C8B-B14F-4D97-AF65-F5344CB8AC3E}">
        <p14:creationId xmlns:p14="http://schemas.microsoft.com/office/powerpoint/2010/main" val="1290954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8</a:t>
            </a:fld>
            <a:endParaRPr lang="ro-RO"/>
          </a:p>
        </p:txBody>
      </p:sp>
    </p:spTree>
    <p:extLst>
      <p:ext uri="{BB962C8B-B14F-4D97-AF65-F5344CB8AC3E}">
        <p14:creationId xmlns:p14="http://schemas.microsoft.com/office/powerpoint/2010/main" val="3333748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0FE0-1A19-40C1-B2CF-67840B7C00E2}" type="slidenum">
              <a:rPr lang="ro-RO" smtClean="0"/>
              <a:t>9</a:t>
            </a:fld>
            <a:endParaRPr lang="ro-RO"/>
          </a:p>
        </p:txBody>
      </p:sp>
    </p:spTree>
    <p:extLst>
      <p:ext uri="{BB962C8B-B14F-4D97-AF65-F5344CB8AC3E}">
        <p14:creationId xmlns:p14="http://schemas.microsoft.com/office/powerpoint/2010/main" val="2118488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4B3C21-6821-4359-BB6B-215696C1CBE0}" type="datetimeFigureOut">
              <a:rPr lang="en-US" smtClean="0"/>
              <a:pPr/>
              <a:t>6/5/2014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41336B-C112-4F9A-9207-9BBA5D191262}" type="slidenum">
              <a:rPr lang="en-US" smtClean="0"/>
              <a:pPr/>
              <a:t>‹#›</a:t>
            </a:fld>
            <a:endParaRPr lang="en-US"/>
          </a:p>
        </p:txBody>
      </p:sp>
    </p:spTree>
    <p:extLst>
      <p:ext uri="{BB962C8B-B14F-4D97-AF65-F5344CB8AC3E}">
        <p14:creationId xmlns:p14="http://schemas.microsoft.com/office/powerpoint/2010/main" val="3062659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4B3C21-6821-4359-BB6B-215696C1CBE0}" type="datetimeFigureOut">
              <a:rPr lang="en-US" smtClean="0"/>
              <a:pPr/>
              <a:t>6/5/2014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41336B-C112-4F9A-9207-9BBA5D191262}" type="slidenum">
              <a:rPr lang="en-US" smtClean="0"/>
              <a:pPr/>
              <a:t>‹#›</a:t>
            </a:fld>
            <a:endParaRPr lang="en-US"/>
          </a:p>
        </p:txBody>
      </p:sp>
    </p:spTree>
    <p:extLst>
      <p:ext uri="{BB962C8B-B14F-4D97-AF65-F5344CB8AC3E}">
        <p14:creationId xmlns:p14="http://schemas.microsoft.com/office/powerpoint/2010/main" val="1382879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4B3C21-6821-4359-BB6B-215696C1CBE0}" type="datetimeFigureOut">
              <a:rPr lang="en-US" smtClean="0"/>
              <a:pPr/>
              <a:t>6/5/2014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41336B-C112-4F9A-9207-9BBA5D191262}" type="slidenum">
              <a:rPr lang="en-US" smtClean="0"/>
              <a:pPr/>
              <a:t>‹#›</a:t>
            </a:fld>
            <a:endParaRPr lang="en-US"/>
          </a:p>
        </p:txBody>
      </p:sp>
    </p:spTree>
    <p:extLst>
      <p:ext uri="{BB962C8B-B14F-4D97-AF65-F5344CB8AC3E}">
        <p14:creationId xmlns:p14="http://schemas.microsoft.com/office/powerpoint/2010/main" val="224102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4B3C21-6821-4359-BB6B-215696C1CBE0}" type="datetimeFigureOut">
              <a:rPr lang="en-US" smtClean="0"/>
              <a:pPr/>
              <a:t>6/5/2014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41336B-C112-4F9A-9207-9BBA5D191262}" type="slidenum">
              <a:rPr lang="en-US" smtClean="0"/>
              <a:pPr/>
              <a:t>‹#›</a:t>
            </a:fld>
            <a:endParaRPr lang="en-US"/>
          </a:p>
        </p:txBody>
      </p:sp>
    </p:spTree>
    <p:extLst>
      <p:ext uri="{BB962C8B-B14F-4D97-AF65-F5344CB8AC3E}">
        <p14:creationId xmlns:p14="http://schemas.microsoft.com/office/powerpoint/2010/main" val="3972793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4B3C21-6821-4359-BB6B-215696C1CBE0}" type="datetimeFigureOut">
              <a:rPr lang="en-US" smtClean="0"/>
              <a:pPr/>
              <a:t>6/5/2014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41336B-C112-4F9A-9207-9BBA5D191262}" type="slidenum">
              <a:rPr lang="en-US" smtClean="0"/>
              <a:pPr/>
              <a:t>‹#›</a:t>
            </a:fld>
            <a:endParaRPr lang="en-US"/>
          </a:p>
        </p:txBody>
      </p:sp>
    </p:spTree>
    <p:extLst>
      <p:ext uri="{BB962C8B-B14F-4D97-AF65-F5344CB8AC3E}">
        <p14:creationId xmlns:p14="http://schemas.microsoft.com/office/powerpoint/2010/main" val="2291300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4B3C21-6821-4359-BB6B-215696C1CBE0}" type="datetimeFigureOut">
              <a:rPr lang="en-US" smtClean="0"/>
              <a:pPr/>
              <a:t>6/5/2014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41336B-C112-4F9A-9207-9BBA5D191262}" type="slidenum">
              <a:rPr lang="en-US" smtClean="0"/>
              <a:pPr/>
              <a:t>‹#›</a:t>
            </a:fld>
            <a:endParaRPr lang="en-US"/>
          </a:p>
        </p:txBody>
      </p:sp>
    </p:spTree>
    <p:extLst>
      <p:ext uri="{BB962C8B-B14F-4D97-AF65-F5344CB8AC3E}">
        <p14:creationId xmlns:p14="http://schemas.microsoft.com/office/powerpoint/2010/main" val="2457470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4B3C21-6821-4359-BB6B-215696C1CBE0}" type="datetimeFigureOut">
              <a:rPr lang="en-US" smtClean="0"/>
              <a:pPr/>
              <a:t>6/5/2014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41336B-C112-4F9A-9207-9BBA5D191262}" type="slidenum">
              <a:rPr lang="en-US" smtClean="0"/>
              <a:pPr/>
              <a:t>‹#›</a:t>
            </a:fld>
            <a:endParaRPr lang="en-US"/>
          </a:p>
        </p:txBody>
      </p:sp>
    </p:spTree>
    <p:extLst>
      <p:ext uri="{BB962C8B-B14F-4D97-AF65-F5344CB8AC3E}">
        <p14:creationId xmlns:p14="http://schemas.microsoft.com/office/powerpoint/2010/main" val="2886823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4B3C21-6821-4359-BB6B-215696C1CBE0}" type="datetimeFigureOut">
              <a:rPr lang="en-US" smtClean="0"/>
              <a:pPr/>
              <a:t>6/5/2014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41336B-C112-4F9A-9207-9BBA5D191262}" type="slidenum">
              <a:rPr lang="en-US" smtClean="0"/>
              <a:pPr/>
              <a:t>‹#›</a:t>
            </a:fld>
            <a:endParaRPr lang="en-US"/>
          </a:p>
        </p:txBody>
      </p:sp>
    </p:spTree>
    <p:extLst>
      <p:ext uri="{BB962C8B-B14F-4D97-AF65-F5344CB8AC3E}">
        <p14:creationId xmlns:p14="http://schemas.microsoft.com/office/powerpoint/2010/main" val="3671215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4B3C21-6821-4359-BB6B-215696C1CBE0}" type="datetimeFigureOut">
              <a:rPr lang="en-US" smtClean="0"/>
              <a:pPr/>
              <a:t>6/5/2014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41336B-C112-4F9A-9207-9BBA5D191262}" type="slidenum">
              <a:rPr lang="en-US" smtClean="0"/>
              <a:pPr/>
              <a:t>‹#›</a:t>
            </a:fld>
            <a:endParaRPr lang="en-US"/>
          </a:p>
        </p:txBody>
      </p:sp>
    </p:spTree>
    <p:extLst>
      <p:ext uri="{BB962C8B-B14F-4D97-AF65-F5344CB8AC3E}">
        <p14:creationId xmlns:p14="http://schemas.microsoft.com/office/powerpoint/2010/main" val="2621755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4B3C21-6821-4359-BB6B-215696C1CBE0}" type="datetimeFigureOut">
              <a:rPr lang="en-US" smtClean="0"/>
              <a:pPr/>
              <a:t>6/5/2014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41336B-C112-4F9A-9207-9BBA5D191262}" type="slidenum">
              <a:rPr lang="en-US" smtClean="0"/>
              <a:pPr/>
              <a:t>‹#›</a:t>
            </a:fld>
            <a:endParaRPr lang="en-US"/>
          </a:p>
        </p:txBody>
      </p:sp>
    </p:spTree>
    <p:extLst>
      <p:ext uri="{BB962C8B-B14F-4D97-AF65-F5344CB8AC3E}">
        <p14:creationId xmlns:p14="http://schemas.microsoft.com/office/powerpoint/2010/main" val="3723696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4B3C21-6821-4359-BB6B-215696C1CBE0}" type="datetimeFigureOut">
              <a:rPr lang="en-US" smtClean="0"/>
              <a:pPr/>
              <a:t>6/5/2014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41336B-C112-4F9A-9207-9BBA5D191262}" type="slidenum">
              <a:rPr lang="en-US" smtClean="0"/>
              <a:pPr/>
              <a:t>‹#›</a:t>
            </a:fld>
            <a:endParaRPr lang="en-US"/>
          </a:p>
        </p:txBody>
      </p:sp>
    </p:spTree>
    <p:extLst>
      <p:ext uri="{BB962C8B-B14F-4D97-AF65-F5344CB8AC3E}">
        <p14:creationId xmlns:p14="http://schemas.microsoft.com/office/powerpoint/2010/main" val="3301510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4B3C21-6821-4359-BB6B-215696C1CBE0}" type="datetimeFigureOut">
              <a:rPr lang="en-US" smtClean="0"/>
              <a:pPr/>
              <a:t>6/5/2014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41336B-C112-4F9A-9207-9BBA5D191262}" type="slidenum">
              <a:rPr lang="en-US" smtClean="0"/>
              <a:pPr/>
              <a:t>‹#›</a:t>
            </a:fld>
            <a:endParaRPr lang="en-US"/>
          </a:p>
        </p:txBody>
      </p:sp>
    </p:spTree>
    <p:extLst>
      <p:ext uri="{BB962C8B-B14F-4D97-AF65-F5344CB8AC3E}">
        <p14:creationId xmlns:p14="http://schemas.microsoft.com/office/powerpoint/2010/main" val="2877694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2133600"/>
            <a:ext cx="8077200" cy="3970318"/>
          </a:xfrm>
          <a:prstGeom prst="rect">
            <a:avLst/>
          </a:prstGeom>
        </p:spPr>
        <p:txBody>
          <a:bodyPr wrap="square">
            <a:spAutoFit/>
          </a:bodyPr>
          <a:lstStyle/>
          <a:p>
            <a:r>
              <a:rPr lang="ro-RO" altLang="en-US" sz="4000" noProof="1" smtClean="0">
                <a:solidFill>
                  <a:srgbClr val="FF0000"/>
                </a:solidFill>
              </a:rPr>
              <a:t> </a:t>
            </a:r>
            <a:r>
              <a:rPr lang="ro-RO" altLang="en-US" sz="4000" noProof="1" smtClean="0">
                <a:solidFill>
                  <a:srgbClr val="FF0000"/>
                </a:solidFill>
              </a:rPr>
              <a:t>              </a:t>
            </a:r>
            <a:r>
              <a:rPr lang="ro-RO" altLang="en-US" sz="4000" b="1" i="1" noProof="1" smtClean="0">
                <a:solidFill>
                  <a:srgbClr val="00B050"/>
                </a:solidFill>
              </a:rPr>
              <a:t>PUNCTUL PE  i      </a:t>
            </a:r>
          </a:p>
          <a:p>
            <a:r>
              <a:rPr lang="ro-RO" altLang="en-US" sz="4400" b="1" i="1" noProof="1" smtClean="0">
                <a:solidFill>
                  <a:srgbClr val="FF0000"/>
                </a:solidFill>
              </a:rPr>
              <a:t>      Farmacia </a:t>
            </a:r>
            <a:r>
              <a:rPr lang="ro-RO" altLang="en-US" sz="4400" b="1" i="1" noProof="1" smtClean="0">
                <a:solidFill>
                  <a:srgbClr val="00B050"/>
                </a:solidFill>
              </a:rPr>
              <a:t>românească</a:t>
            </a:r>
            <a:r>
              <a:rPr lang="ro-RO" altLang="en-US" sz="4400" b="1" i="1" noProof="1" smtClean="0">
                <a:solidFill>
                  <a:srgbClr val="FF0000"/>
                </a:solidFill>
              </a:rPr>
              <a:t> </a:t>
            </a:r>
          </a:p>
          <a:p>
            <a:r>
              <a:rPr lang="ro-RO" altLang="en-US" sz="4400" b="1" i="1" noProof="1" smtClean="0">
                <a:solidFill>
                  <a:srgbClr val="FF0000"/>
                </a:solidFill>
              </a:rPr>
              <a:t>     între </a:t>
            </a:r>
            <a:r>
              <a:rPr lang="ro-RO" altLang="en-US" sz="4400" b="1" i="1" noProof="1" smtClean="0">
                <a:solidFill>
                  <a:srgbClr val="00B050"/>
                </a:solidFill>
              </a:rPr>
              <a:t>profesie</a:t>
            </a:r>
            <a:r>
              <a:rPr lang="ro-RO" altLang="en-US" sz="4400" b="1" i="1" noProof="1" smtClean="0">
                <a:solidFill>
                  <a:srgbClr val="FF0000"/>
                </a:solidFill>
              </a:rPr>
              <a:t> </a:t>
            </a:r>
            <a:r>
              <a:rPr lang="ro-RO" altLang="en-US" sz="4400" b="1" i="1" noProof="1">
                <a:solidFill>
                  <a:srgbClr val="FF0000"/>
                </a:solidFill>
              </a:rPr>
              <a:t>ș</a:t>
            </a:r>
            <a:r>
              <a:rPr lang="ro-RO" altLang="en-US" sz="4400" b="1" i="1" noProof="1" smtClean="0">
                <a:solidFill>
                  <a:srgbClr val="FF0000"/>
                </a:solidFill>
              </a:rPr>
              <a:t>i </a:t>
            </a:r>
            <a:r>
              <a:rPr lang="ro-RO" altLang="en-US" sz="4400" b="1" i="1" noProof="1" smtClean="0">
                <a:solidFill>
                  <a:srgbClr val="00B050"/>
                </a:solidFill>
              </a:rPr>
              <a:t>comerț</a:t>
            </a:r>
          </a:p>
          <a:p>
            <a:endParaRPr lang="ro-RO" altLang="en-US" sz="4000" noProof="1">
              <a:solidFill>
                <a:srgbClr val="FF0000"/>
              </a:solidFill>
            </a:endParaRPr>
          </a:p>
          <a:p>
            <a:r>
              <a:rPr lang="ro-RO" altLang="en-US" noProof="1">
                <a:solidFill>
                  <a:schemeClr val="tx2"/>
                </a:solidFill>
              </a:rPr>
              <a:t/>
            </a:r>
            <a:br>
              <a:rPr lang="ro-RO" altLang="en-US" noProof="1">
                <a:solidFill>
                  <a:schemeClr val="tx2"/>
                </a:solidFill>
              </a:rPr>
            </a:br>
            <a:endParaRPr lang="ro-RO" altLang="en-US" noProof="1" smtClean="0">
              <a:solidFill>
                <a:schemeClr val="tx2"/>
              </a:solidFill>
            </a:endParaRPr>
          </a:p>
          <a:p>
            <a:r>
              <a:rPr lang="ro-RO" altLang="en-US" sz="2400" b="1" i="1" noProof="1" smtClean="0">
                <a:solidFill>
                  <a:srgbClr val="00B050"/>
                </a:solidFill>
              </a:rPr>
              <a:t>Farmacist </a:t>
            </a:r>
            <a:r>
              <a:rPr lang="ro-RO" altLang="en-US" sz="2400" b="1" i="1" noProof="1">
                <a:solidFill>
                  <a:srgbClr val="00B050"/>
                </a:solidFill>
              </a:rPr>
              <a:t>Clara Popescu</a:t>
            </a:r>
            <a:br>
              <a:rPr lang="ro-RO" altLang="en-US" sz="2400" b="1" i="1" noProof="1">
                <a:solidFill>
                  <a:srgbClr val="00B050"/>
                </a:solidFill>
              </a:rPr>
            </a:br>
            <a:r>
              <a:rPr lang="ro-RO" altLang="en-US" sz="2400" b="1" i="1" noProof="1">
                <a:solidFill>
                  <a:srgbClr val="00B050"/>
                </a:solidFill>
              </a:rPr>
              <a:t>Farmacist </a:t>
            </a:r>
            <a:r>
              <a:rPr lang="ro-RO" altLang="en-US" sz="2400" b="1" i="1" noProof="1" smtClean="0">
                <a:solidFill>
                  <a:srgbClr val="00B050"/>
                </a:solidFill>
              </a:rPr>
              <a:t>Speranța </a:t>
            </a:r>
            <a:r>
              <a:rPr lang="ro-RO" altLang="en-US" sz="2400" b="1" i="1" noProof="1">
                <a:solidFill>
                  <a:srgbClr val="00B050"/>
                </a:solidFill>
              </a:rPr>
              <a:t>Iacob</a:t>
            </a:r>
            <a:endParaRPr lang="en-US" sz="2400" b="1" i="1">
              <a:solidFill>
                <a:srgbClr val="00B050"/>
              </a:solidFill>
            </a:endParaRPr>
          </a:p>
        </p:txBody>
      </p:sp>
    </p:spTree>
    <p:extLst>
      <p:ext uri="{BB962C8B-B14F-4D97-AF65-F5344CB8AC3E}">
        <p14:creationId xmlns:p14="http://schemas.microsoft.com/office/powerpoint/2010/main" val="1960091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762000"/>
            <a:ext cx="7848600" cy="4493538"/>
          </a:xfrm>
          <a:prstGeom prst="rect">
            <a:avLst/>
          </a:prstGeom>
        </p:spPr>
        <p:txBody>
          <a:bodyPr wrap="square">
            <a:spAutoFit/>
          </a:bodyPr>
          <a:lstStyle/>
          <a:p>
            <a:pPr algn="just"/>
            <a:r>
              <a:rPr lang="ro-RO" altLang="en-US" sz="2800" b="1" i="1" smtClean="0">
                <a:solidFill>
                  <a:srgbClr val="00B050"/>
                </a:solidFill>
              </a:rPr>
              <a:t>Legea 158/2008</a:t>
            </a:r>
          </a:p>
          <a:p>
            <a:pPr algn="just"/>
            <a:endParaRPr lang="ro-RO" altLang="en-US" sz="2400" b="1" i="1" smtClean="0">
              <a:solidFill>
                <a:srgbClr val="FF0000"/>
              </a:solidFill>
            </a:endParaRPr>
          </a:p>
          <a:p>
            <a:pPr algn="just"/>
            <a:endParaRPr lang="ro-RO" altLang="en-US" sz="2400" b="1" i="1">
              <a:solidFill>
                <a:srgbClr val="FF0000"/>
              </a:solidFill>
            </a:endParaRPr>
          </a:p>
          <a:p>
            <a:pPr algn="just"/>
            <a:r>
              <a:rPr lang="ro-RO" altLang="en-US" sz="2400" b="1" i="1" smtClean="0">
                <a:solidFill>
                  <a:srgbClr val="FF0000"/>
                </a:solidFill>
              </a:rPr>
              <a:t>Art.3</a:t>
            </a:r>
            <a:r>
              <a:rPr lang="ro-RO" altLang="en-US" sz="2400" b="1" i="1">
                <a:solidFill>
                  <a:srgbClr val="FF0000"/>
                </a:solidFill>
              </a:rPr>
              <a:t>. b) </a:t>
            </a:r>
            <a:r>
              <a:rPr lang="ro-RO" altLang="en-US" sz="2400" b="1" i="1">
                <a:solidFill>
                  <a:srgbClr val="00B050"/>
                </a:solidFill>
              </a:rPr>
              <a:t>Publicitate inselatoare </a:t>
            </a:r>
            <a:r>
              <a:rPr lang="ro-RO" altLang="en-US" sz="2400" b="1" i="1">
                <a:solidFill>
                  <a:srgbClr val="FF0000"/>
                </a:solidFill>
              </a:rPr>
              <a:t>:</a:t>
            </a:r>
            <a:r>
              <a:rPr lang="vi-VN" altLang="en-US" sz="2400" b="1" i="1">
                <a:solidFill>
                  <a:srgbClr val="FF0000"/>
                </a:solidFill>
              </a:rPr>
              <a:t> publicitatea care, în orice mod, inclusiv prin modul de prezentare, induce sau poate induce în eroare persoanele cărora i se adresează ori care iau contact cu aceasta şi care, din cauza caracterului înşelător, poate afecta comportamentul economic al acestora sau care, din acest motiv, prejudiciază ori poate prejudicia un concurent; </a:t>
            </a:r>
            <a:endParaRPr lang="ro-RO" altLang="en-US" sz="2400" b="1" i="1" smtClean="0">
              <a:solidFill>
                <a:srgbClr val="FF0000"/>
              </a:solidFill>
            </a:endParaRPr>
          </a:p>
          <a:p>
            <a:pPr algn="just"/>
            <a:endParaRPr lang="ro-RO" altLang="en-US" b="1" i="1">
              <a:solidFill>
                <a:srgbClr val="FF0000"/>
              </a:solidFill>
            </a:endParaRPr>
          </a:p>
        </p:txBody>
      </p:sp>
    </p:spTree>
    <p:extLst>
      <p:ext uri="{BB962C8B-B14F-4D97-AF65-F5344CB8AC3E}">
        <p14:creationId xmlns:p14="http://schemas.microsoft.com/office/powerpoint/2010/main" val="1390721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889844"/>
            <a:ext cx="8382000" cy="4893647"/>
          </a:xfrm>
          <a:prstGeom prst="rect">
            <a:avLst/>
          </a:prstGeom>
        </p:spPr>
        <p:txBody>
          <a:bodyPr wrap="square">
            <a:spAutoFit/>
          </a:bodyPr>
          <a:lstStyle/>
          <a:p>
            <a:pPr algn="just"/>
            <a:r>
              <a:rPr lang="ro-RO" altLang="en-US" sz="2400" b="1" i="1">
                <a:solidFill>
                  <a:srgbClr val="FF0000"/>
                </a:solidFill>
              </a:rPr>
              <a:t>Studiu de caz</a:t>
            </a:r>
            <a:r>
              <a:rPr lang="ro-RO" altLang="en-US" sz="2400" b="1" i="1"/>
              <a:t>: </a:t>
            </a:r>
            <a:r>
              <a:rPr lang="ro-RO" altLang="en-US" sz="2400" b="1" i="1">
                <a:solidFill>
                  <a:srgbClr val="00B050"/>
                </a:solidFill>
              </a:rPr>
              <a:t>o entitate comercială, deținătoare a uneia  sau mai multor farmacii, lanseaza o acțiune publicitară in cadrul căreia  afirmă, prin spusele unui farmacist că 1000 de produse sunt gratuite in farmacia/farmaciile respective, pentru că firma susține plata sau co-plata.</a:t>
            </a:r>
          </a:p>
          <a:p>
            <a:pPr algn="just"/>
            <a:r>
              <a:rPr lang="ro-RO" altLang="en-US" sz="2400" b="1" i="1">
                <a:solidFill>
                  <a:srgbClr val="00B050"/>
                </a:solidFill>
              </a:rPr>
              <a:t>Din cele 1000 de produse, 994 sunt medicamente compensate, 6 sunt teste de măsurare a glicemiei în cadrul Progamului de diabet, 626 medicamente sunt gratuite în toate farmaciile din Romania iar la restul medicamentelor, majoritatea farmaciilor din Romania au programe de susținere a co-plății, susținute de producatori.Toate cele 994 de medicamente sunt supuse eliberarii pe prescripție medicalî, între ele regăsindu-se medicamente stupefiante si psihotrope</a:t>
            </a:r>
            <a:r>
              <a:rPr lang="ro-RO" altLang="en-US" sz="2400"/>
              <a:t>.</a:t>
            </a:r>
          </a:p>
        </p:txBody>
      </p:sp>
    </p:spTree>
    <p:extLst>
      <p:ext uri="{BB962C8B-B14F-4D97-AF65-F5344CB8AC3E}">
        <p14:creationId xmlns:p14="http://schemas.microsoft.com/office/powerpoint/2010/main" val="3626351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838200"/>
            <a:ext cx="8534400" cy="5601533"/>
          </a:xfrm>
          <a:prstGeom prst="rect">
            <a:avLst/>
          </a:prstGeom>
        </p:spPr>
        <p:txBody>
          <a:bodyPr wrap="square">
            <a:spAutoFit/>
          </a:bodyPr>
          <a:lstStyle/>
          <a:p>
            <a:r>
              <a:rPr lang="ro-RO" altLang="en-US" sz="2800" b="1" i="1">
                <a:solidFill>
                  <a:srgbClr val="00B050"/>
                </a:solidFill>
              </a:rPr>
              <a:t>Codul deontologic al farmacistului </a:t>
            </a:r>
            <a:r>
              <a:rPr lang="ro-RO" altLang="en-US" sz="2800" b="1" i="1" smtClean="0">
                <a:solidFill>
                  <a:srgbClr val="00B050"/>
                </a:solidFill>
              </a:rPr>
              <a:t>:</a:t>
            </a:r>
          </a:p>
          <a:p>
            <a:endParaRPr lang="ro-RO" altLang="en-US" smtClean="0"/>
          </a:p>
          <a:p>
            <a:r>
              <a:rPr lang="ro-RO" altLang="en-US" smtClean="0"/>
              <a:t> </a:t>
            </a:r>
            <a:r>
              <a:rPr lang="ro-RO" altLang="en-US" sz="2400" b="1" i="1">
                <a:solidFill>
                  <a:srgbClr val="FF0000"/>
                </a:solidFill>
              </a:rPr>
              <a:t>SECŢIUNEA a 6-a</a:t>
            </a:r>
            <a:r>
              <a:rPr lang="en-US" altLang="en-US" sz="2400" b="1" i="1">
                <a:solidFill>
                  <a:srgbClr val="FF0000"/>
                </a:solidFill>
              </a:rPr>
              <a:t>, </a:t>
            </a:r>
            <a:r>
              <a:rPr lang="ro-RO" altLang="en-US" sz="2400" b="1" i="1">
                <a:solidFill>
                  <a:srgbClr val="FF0000"/>
                </a:solidFill>
              </a:rPr>
              <a:t>Publicitatea</a:t>
            </a:r>
            <a:endParaRPr lang="en-US" altLang="en-US" sz="2400" b="1" i="1">
              <a:solidFill>
                <a:srgbClr val="FF0000"/>
              </a:solidFill>
            </a:endParaRPr>
          </a:p>
          <a:p>
            <a:pPr lvl="2" algn="just"/>
            <a:endParaRPr lang="ro-RO" altLang="en-US" sz="2400" b="1" i="1" smtClean="0">
              <a:solidFill>
                <a:srgbClr val="00B050"/>
              </a:solidFill>
            </a:endParaRPr>
          </a:p>
          <a:p>
            <a:pPr lvl="2" algn="just"/>
            <a:r>
              <a:rPr lang="ro-RO" altLang="en-US" sz="2400" b="1" i="1" smtClean="0">
                <a:solidFill>
                  <a:srgbClr val="00B050"/>
                </a:solidFill>
              </a:rPr>
              <a:t>Art</a:t>
            </a:r>
            <a:r>
              <a:rPr lang="ro-RO" altLang="en-US" sz="2400" b="1" i="1">
                <a:solidFill>
                  <a:srgbClr val="00B050"/>
                </a:solidFill>
              </a:rPr>
              <a:t>. 25. - Orice informaţie furnizată publicului de către farmacist în legătură cu serviciile de sănătate oferite trebuie să fie corectă, decentă, legală şi onestă. </a:t>
            </a:r>
          </a:p>
          <a:p>
            <a:pPr lvl="2" algn="just"/>
            <a:r>
              <a:rPr lang="ro-RO" altLang="en-US" sz="2400" b="1" i="1">
                <a:solidFill>
                  <a:srgbClr val="00B050"/>
                </a:solidFill>
              </a:rPr>
              <a:t> Art. 26. </a:t>
            </a:r>
            <a:r>
              <a:rPr lang="ro-RO" altLang="en-US" sz="2400" b="1" i="1"/>
              <a:t>- </a:t>
            </a:r>
            <a:r>
              <a:rPr lang="ro-RO" altLang="en-US" sz="2400" b="1" i="1">
                <a:solidFill>
                  <a:srgbClr val="FF0000"/>
                </a:solidFill>
              </a:rPr>
              <a:t>Orice informaţie şi material promoţional cu privire la serviciile profesionale trebuie să fie în concordanţă cu rolul farmacistului în promovarea sănătăţii şi să permită pacientului să decidă independent asupra solicitării serviciului respectiv</a:t>
            </a:r>
            <a:r>
              <a:rPr lang="ro-RO" altLang="en-US" sz="2400" b="1" i="1"/>
              <a:t>. </a:t>
            </a:r>
          </a:p>
          <a:p>
            <a:pPr lvl="2" algn="just"/>
            <a:r>
              <a:rPr lang="ro-RO" altLang="en-US" sz="2400" b="1" i="1">
                <a:solidFill>
                  <a:srgbClr val="00B050"/>
                </a:solidFill>
              </a:rPr>
              <a:t>Art. 27. - În scopul promovării unor servicii proprii, farmaciştii trebuie să se abţină de la a defăima serviciile profesionale ale altor confraţi. </a:t>
            </a:r>
          </a:p>
        </p:txBody>
      </p:sp>
    </p:spTree>
    <p:extLst>
      <p:ext uri="{BB962C8B-B14F-4D97-AF65-F5344CB8AC3E}">
        <p14:creationId xmlns:p14="http://schemas.microsoft.com/office/powerpoint/2010/main" val="2771868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35846"/>
            <a:ext cx="8305800" cy="6370975"/>
          </a:xfrm>
          <a:prstGeom prst="rect">
            <a:avLst/>
          </a:prstGeom>
        </p:spPr>
        <p:txBody>
          <a:bodyPr wrap="square">
            <a:spAutoFit/>
          </a:bodyPr>
          <a:lstStyle/>
          <a:p>
            <a:pPr lvl="2" algn="just"/>
            <a:endParaRPr lang="ro-RO" altLang="en-US" sz="2400" b="1" i="1" smtClean="0">
              <a:solidFill>
                <a:srgbClr val="00B050"/>
              </a:solidFill>
            </a:endParaRPr>
          </a:p>
          <a:p>
            <a:pPr lvl="2" algn="just"/>
            <a:endParaRPr lang="ro-RO" altLang="en-US" sz="2400" b="1" i="1">
              <a:solidFill>
                <a:srgbClr val="00B050"/>
              </a:solidFill>
            </a:endParaRPr>
          </a:p>
          <a:p>
            <a:pPr lvl="2" algn="just"/>
            <a:endParaRPr lang="ro-RO" altLang="en-US" sz="2400" b="1" i="1" smtClean="0">
              <a:solidFill>
                <a:srgbClr val="00B050"/>
              </a:solidFill>
            </a:endParaRPr>
          </a:p>
          <a:p>
            <a:pPr lvl="2" algn="just"/>
            <a:endParaRPr lang="ro-RO" altLang="en-US" sz="2400" b="1" i="1">
              <a:solidFill>
                <a:srgbClr val="00B050"/>
              </a:solidFill>
            </a:endParaRPr>
          </a:p>
          <a:p>
            <a:pPr lvl="2" algn="just"/>
            <a:r>
              <a:rPr lang="ro-RO" altLang="en-US" sz="2400" b="1" i="1" smtClean="0">
                <a:solidFill>
                  <a:srgbClr val="00B050"/>
                </a:solidFill>
              </a:rPr>
              <a:t>Art</a:t>
            </a:r>
            <a:r>
              <a:rPr lang="ro-RO" altLang="en-US" sz="2400" b="1" i="1">
                <a:solidFill>
                  <a:srgbClr val="00B050"/>
                </a:solidFill>
              </a:rPr>
              <a:t>. 28. - Farmacistul trebuie să se abţină de la orice procedee sau mijloace contrare demnităţii profesionale, care ar prejudicia dreptul pacientului de a-şi alege singur farmacistul</a:t>
            </a:r>
          </a:p>
          <a:p>
            <a:pPr lvl="2" algn="just"/>
            <a:r>
              <a:rPr lang="ro-RO" altLang="en-US" sz="2400" b="1" i="1">
                <a:solidFill>
                  <a:srgbClr val="00B050"/>
                </a:solidFill>
              </a:rPr>
              <a:t>Art. 29. - Pe tot timpul exercitării profesiei, farmacistul trebuie să se asigure că acţiunile de promovare a medicamentelor, în care este implicat sau care au loc în unităţile în care el lucrează, sunt în conformitate cu prevederile legale privind publicitatea medicamentelor. </a:t>
            </a:r>
          </a:p>
          <a:p>
            <a:pPr lvl="2" algn="just"/>
            <a:r>
              <a:rPr lang="ro-RO" altLang="en-US" sz="2400" b="1" i="1">
                <a:solidFill>
                  <a:srgbClr val="00B050"/>
                </a:solidFill>
              </a:rPr>
              <a:t> Art. 30. - Farmacistul se va asigura că promovarea medicamentelor nu implică obligarea pacientului de a cumpăra sau de a primi medicamente nedorite sau în exces, în locul celor dorite sau împreună cu acestea. </a:t>
            </a:r>
          </a:p>
        </p:txBody>
      </p:sp>
    </p:spTree>
    <p:extLst>
      <p:ext uri="{BB962C8B-B14F-4D97-AF65-F5344CB8AC3E}">
        <p14:creationId xmlns:p14="http://schemas.microsoft.com/office/powerpoint/2010/main" val="3583098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762000"/>
            <a:ext cx="7848600" cy="5977021"/>
          </a:xfrm>
          <a:prstGeom prst="rect">
            <a:avLst/>
          </a:prstGeom>
        </p:spPr>
        <p:txBody>
          <a:bodyPr wrap="square">
            <a:spAutoFit/>
          </a:bodyPr>
          <a:lstStyle/>
          <a:p>
            <a:pPr marL="180975" lvl="0" indent="-180975" algn="just" eaLnBrk="0" fontAlgn="base" hangingPunct="0">
              <a:lnSpc>
                <a:spcPct val="80000"/>
              </a:lnSpc>
              <a:spcBef>
                <a:spcPct val="0"/>
              </a:spcBef>
              <a:spcAft>
                <a:spcPct val="40000"/>
              </a:spcAft>
              <a:buFont typeface="Wingdings" panose="05000000000000000000" pitchFamily="2" charset="2"/>
              <a:buChar char="§"/>
            </a:pPr>
            <a:r>
              <a:rPr lang="ro-RO" altLang="en-US" sz="2400" b="1" u="sng" kern="0">
                <a:solidFill>
                  <a:srgbClr val="FF0000"/>
                </a:solidFill>
                <a:latin typeface="Arial"/>
                <a:cs typeface="Arial"/>
              </a:rPr>
              <a:t>Autorități</a:t>
            </a:r>
            <a:r>
              <a:rPr lang="ro-RO" altLang="en-US" sz="2400" b="1" kern="0">
                <a:solidFill>
                  <a:srgbClr val="FF0000"/>
                </a:solidFill>
                <a:latin typeface="Arial"/>
                <a:cs typeface="Arial"/>
              </a:rPr>
              <a:t> în domeniul publicității medicamentului:</a:t>
            </a:r>
            <a:endParaRPr lang="en-US" altLang="en-US" sz="2400" b="1" kern="0">
              <a:solidFill>
                <a:srgbClr val="FF0000"/>
              </a:solidFill>
              <a:latin typeface="Arial"/>
              <a:cs typeface="Arial"/>
            </a:endParaRPr>
          </a:p>
          <a:p>
            <a:pPr marL="720725" lvl="2" indent="-274638" algn="just" eaLnBrk="0" fontAlgn="base" hangingPunct="0">
              <a:lnSpc>
                <a:spcPct val="80000"/>
              </a:lnSpc>
              <a:spcBef>
                <a:spcPct val="0"/>
              </a:spcBef>
              <a:spcAft>
                <a:spcPct val="40000"/>
              </a:spcAft>
              <a:buFontTx/>
              <a:buChar char="•"/>
            </a:pPr>
            <a:r>
              <a:rPr lang="ro-RO" altLang="en-US" b="1" kern="0">
                <a:solidFill>
                  <a:srgbClr val="FF0000"/>
                </a:solidFill>
                <a:latin typeface="Arial"/>
                <a:cs typeface="Arial"/>
              </a:rPr>
              <a:t>ANMDM</a:t>
            </a:r>
            <a:endParaRPr lang="en-US" altLang="en-US" b="1" kern="0">
              <a:solidFill>
                <a:srgbClr val="FF0000"/>
              </a:solidFill>
              <a:latin typeface="Arial"/>
              <a:cs typeface="Arial"/>
            </a:endParaRPr>
          </a:p>
          <a:p>
            <a:pPr marL="1254125" lvl="4" indent="-265113" algn="just" eaLnBrk="0" fontAlgn="base" hangingPunct="0">
              <a:lnSpc>
                <a:spcPct val="80000"/>
              </a:lnSpc>
              <a:spcBef>
                <a:spcPct val="0"/>
              </a:spcBef>
              <a:spcAft>
                <a:spcPct val="40000"/>
              </a:spcAft>
              <a:buFontTx/>
              <a:buChar char="»"/>
            </a:pPr>
            <a:r>
              <a:rPr lang="ro-RO" altLang="en-US" sz="2000" b="1" i="1" kern="0">
                <a:solidFill>
                  <a:srgbClr val="00B050"/>
                </a:solidFill>
                <a:latin typeface="Arial"/>
                <a:cs typeface="Arial"/>
              </a:rPr>
              <a:t>aprobă și avizează materialele publicitare despre medicamente</a:t>
            </a:r>
            <a:endParaRPr lang="en-US" altLang="en-US" sz="2000" b="1" i="1" kern="0">
              <a:solidFill>
                <a:srgbClr val="00B050"/>
              </a:solidFill>
              <a:latin typeface="Arial"/>
              <a:cs typeface="Arial"/>
            </a:endParaRPr>
          </a:p>
          <a:p>
            <a:pPr marL="1254125" lvl="4" indent="-265113" algn="just" eaLnBrk="0" fontAlgn="base" hangingPunct="0">
              <a:lnSpc>
                <a:spcPct val="80000"/>
              </a:lnSpc>
              <a:spcBef>
                <a:spcPct val="0"/>
              </a:spcBef>
              <a:spcAft>
                <a:spcPct val="40000"/>
              </a:spcAft>
              <a:buFontTx/>
              <a:buChar char="»"/>
            </a:pPr>
            <a:r>
              <a:rPr lang="ro-RO" altLang="en-US" sz="2000" b="1" i="1" kern="0">
                <a:solidFill>
                  <a:srgbClr val="00B050"/>
                </a:solidFill>
                <a:latin typeface="Arial"/>
                <a:cs typeface="Arial"/>
              </a:rPr>
              <a:t>supraveghează respectarea prevederilor privind publicitatea medicamentelor : materiale scrise, afișe și panouri publicitare, spoturi publicitare,etc.</a:t>
            </a:r>
            <a:endParaRPr lang="en-US" altLang="en-US" sz="2000" b="1" i="1" kern="0">
              <a:solidFill>
                <a:srgbClr val="00B050"/>
              </a:solidFill>
              <a:latin typeface="Arial"/>
              <a:cs typeface="Arial"/>
            </a:endParaRPr>
          </a:p>
          <a:p>
            <a:pPr marL="720725" lvl="2" indent="-274638" algn="just" eaLnBrk="0" fontAlgn="base" hangingPunct="0">
              <a:lnSpc>
                <a:spcPct val="80000"/>
              </a:lnSpc>
              <a:spcBef>
                <a:spcPct val="0"/>
              </a:spcBef>
              <a:spcAft>
                <a:spcPct val="40000"/>
              </a:spcAft>
              <a:buFontTx/>
              <a:buChar char="•"/>
            </a:pPr>
            <a:r>
              <a:rPr lang="ro-RO" altLang="en-US" sz="2000" b="1" kern="0">
                <a:solidFill>
                  <a:srgbClr val="FF0000"/>
                </a:solidFill>
                <a:latin typeface="Arial"/>
                <a:cs typeface="Arial"/>
              </a:rPr>
              <a:t>CNA</a:t>
            </a:r>
            <a:r>
              <a:rPr lang="ro-RO" altLang="en-US" sz="2000" kern="0">
                <a:solidFill>
                  <a:srgbClr val="000000"/>
                </a:solidFill>
                <a:latin typeface="Arial"/>
                <a:cs typeface="Arial"/>
              </a:rPr>
              <a:t> </a:t>
            </a:r>
            <a:endParaRPr lang="en-US" altLang="en-US" sz="2000" kern="0">
              <a:solidFill>
                <a:srgbClr val="000000"/>
              </a:solidFill>
              <a:latin typeface="Arial"/>
              <a:cs typeface="Arial"/>
            </a:endParaRPr>
          </a:p>
          <a:p>
            <a:pPr marL="1254125" lvl="4" indent="-265113" algn="just" eaLnBrk="0" fontAlgn="base" hangingPunct="0">
              <a:lnSpc>
                <a:spcPct val="80000"/>
              </a:lnSpc>
              <a:spcBef>
                <a:spcPct val="0"/>
              </a:spcBef>
              <a:spcAft>
                <a:spcPct val="40000"/>
              </a:spcAft>
              <a:buFontTx/>
              <a:buChar char="»"/>
            </a:pPr>
            <a:r>
              <a:rPr lang="ro-RO" altLang="en-US" sz="2000" b="1" i="1" kern="0" smtClean="0">
                <a:solidFill>
                  <a:srgbClr val="00B050"/>
                </a:solidFill>
                <a:latin typeface="Arial"/>
                <a:cs typeface="Arial"/>
              </a:rPr>
              <a:t>Sancționează și </a:t>
            </a:r>
            <a:r>
              <a:rPr lang="ro-RO" altLang="en-US" sz="2000" b="1" i="1" kern="0">
                <a:solidFill>
                  <a:srgbClr val="00B050"/>
                </a:solidFill>
                <a:latin typeface="Arial"/>
                <a:cs typeface="Arial"/>
              </a:rPr>
              <a:t>interzice publicitatea care nu respectă prevederile legislației în vigoare</a:t>
            </a:r>
          </a:p>
          <a:p>
            <a:pPr marL="1254125" lvl="4" indent="-265113" algn="just" eaLnBrk="0" fontAlgn="base" hangingPunct="0">
              <a:lnSpc>
                <a:spcPct val="80000"/>
              </a:lnSpc>
              <a:spcBef>
                <a:spcPct val="0"/>
              </a:spcBef>
              <a:spcAft>
                <a:spcPct val="40000"/>
              </a:spcAft>
              <a:buFontTx/>
              <a:buChar char="»"/>
            </a:pPr>
            <a:r>
              <a:rPr lang="ro-RO" altLang="en-US" sz="2000" b="1" i="1" kern="0">
                <a:solidFill>
                  <a:srgbClr val="00B050"/>
                </a:solidFill>
                <a:latin typeface="Arial"/>
                <a:cs typeface="Arial"/>
              </a:rPr>
              <a:t>su</a:t>
            </a:r>
            <a:r>
              <a:rPr lang="ro-RO" altLang="en-US" sz="2000" b="1" i="1" kern="0" smtClean="0">
                <a:solidFill>
                  <a:srgbClr val="00B050"/>
                </a:solidFill>
                <a:latin typeface="Arial"/>
                <a:cs typeface="Arial"/>
              </a:rPr>
              <a:t>praveghează </a:t>
            </a:r>
            <a:r>
              <a:rPr lang="ro-RO" altLang="en-US" sz="2000" b="1" i="1" kern="0">
                <a:solidFill>
                  <a:srgbClr val="00B050"/>
                </a:solidFill>
                <a:latin typeface="Arial"/>
                <a:cs typeface="Arial"/>
              </a:rPr>
              <a:t>respectarea legislației privind publicitatea medicamentelor  în </a:t>
            </a:r>
            <a:r>
              <a:rPr lang="ro-RO" altLang="en-US" sz="2000" b="1" i="1" kern="0" smtClean="0">
                <a:solidFill>
                  <a:srgbClr val="00B050"/>
                </a:solidFill>
                <a:latin typeface="Arial"/>
                <a:cs typeface="Arial"/>
              </a:rPr>
              <a:t>presa scrisă  și  </a:t>
            </a:r>
            <a:r>
              <a:rPr lang="ro-RO" altLang="en-US" sz="2000" b="1" i="1" kern="0">
                <a:solidFill>
                  <a:srgbClr val="00B050"/>
                </a:solidFill>
                <a:latin typeface="Arial"/>
                <a:cs typeface="Arial"/>
              </a:rPr>
              <a:t>audio-vizuală</a:t>
            </a:r>
            <a:endParaRPr lang="en-US" altLang="en-US" sz="2000" b="1" i="1" kern="0">
              <a:solidFill>
                <a:srgbClr val="00B050"/>
              </a:solidFill>
              <a:latin typeface="Arial"/>
              <a:cs typeface="Arial"/>
            </a:endParaRPr>
          </a:p>
          <a:p>
            <a:pPr marL="180975" lvl="0" indent="-180975" eaLnBrk="0" fontAlgn="base" hangingPunct="0">
              <a:spcBef>
                <a:spcPct val="0"/>
              </a:spcBef>
              <a:spcAft>
                <a:spcPct val="40000"/>
              </a:spcAft>
              <a:buFont typeface="Wingdings" panose="05000000000000000000" pitchFamily="2" charset="2"/>
              <a:buChar char="§"/>
            </a:pPr>
            <a:r>
              <a:rPr lang="ro-RO" altLang="en-US" sz="2000" b="1" i="1" u="sng" kern="0" smtClean="0">
                <a:solidFill>
                  <a:srgbClr val="00B050"/>
                </a:solidFill>
                <a:latin typeface="Arial"/>
                <a:cs typeface="Arial"/>
              </a:rPr>
              <a:t>Organizații</a:t>
            </a:r>
            <a:r>
              <a:rPr lang="ro-RO" altLang="en-US" sz="2000" b="1" i="1" kern="0" smtClean="0">
                <a:solidFill>
                  <a:srgbClr val="00B050"/>
                </a:solidFill>
                <a:latin typeface="Arial"/>
                <a:cs typeface="Arial"/>
              </a:rPr>
              <a:t> </a:t>
            </a:r>
            <a:r>
              <a:rPr lang="ro-RO" altLang="en-US" sz="2000" b="1" i="1" kern="0">
                <a:solidFill>
                  <a:srgbClr val="00B050"/>
                </a:solidFill>
                <a:latin typeface="Arial"/>
                <a:cs typeface="Arial"/>
              </a:rPr>
              <a:t>implicate în supravegherea publicității:</a:t>
            </a:r>
          </a:p>
          <a:p>
            <a:pPr marL="720725" lvl="2" indent="-274638" algn="just" eaLnBrk="0" fontAlgn="base" hangingPunct="0">
              <a:lnSpc>
                <a:spcPct val="80000"/>
              </a:lnSpc>
              <a:spcBef>
                <a:spcPct val="0"/>
              </a:spcBef>
              <a:spcAft>
                <a:spcPct val="40000"/>
              </a:spcAft>
              <a:buFontTx/>
              <a:buChar char="•"/>
            </a:pPr>
            <a:r>
              <a:rPr lang="ro-RO" altLang="en-US" sz="2000" b="1" kern="0">
                <a:solidFill>
                  <a:srgbClr val="FF0000"/>
                </a:solidFill>
                <a:latin typeface="Arial"/>
                <a:cs typeface="Arial"/>
              </a:rPr>
              <a:t>RAC</a:t>
            </a:r>
            <a:r>
              <a:rPr lang="ro-RO" altLang="en-US" sz="2000" kern="0">
                <a:solidFill>
                  <a:srgbClr val="000000"/>
                </a:solidFill>
                <a:latin typeface="Arial"/>
                <a:cs typeface="Arial"/>
              </a:rPr>
              <a:t> – </a:t>
            </a:r>
            <a:r>
              <a:rPr lang="ro-RO" altLang="en-US" sz="2000" b="1" i="1" kern="0">
                <a:solidFill>
                  <a:srgbClr val="FF0000"/>
                </a:solidFill>
                <a:latin typeface="Arial"/>
                <a:cs typeface="Arial"/>
              </a:rPr>
              <a:t>Consiliul Român pentru publicitate </a:t>
            </a:r>
            <a:endParaRPr lang="en-US" altLang="en-US" sz="2000" b="1" i="1" kern="0">
              <a:solidFill>
                <a:srgbClr val="FF0000"/>
              </a:solidFill>
              <a:latin typeface="Arial"/>
              <a:cs typeface="Arial"/>
            </a:endParaRPr>
          </a:p>
          <a:p>
            <a:pPr marL="987425" lvl="3" indent="-265113" algn="just" eaLnBrk="0" fontAlgn="base" hangingPunct="0">
              <a:lnSpc>
                <a:spcPct val="80000"/>
              </a:lnSpc>
              <a:spcBef>
                <a:spcPct val="0"/>
              </a:spcBef>
              <a:spcAft>
                <a:spcPct val="40000"/>
              </a:spcAft>
              <a:buFontTx/>
              <a:buChar char="–"/>
            </a:pPr>
            <a:r>
              <a:rPr lang="ro-RO" altLang="en-US" sz="2000" b="1" i="1" kern="0">
                <a:solidFill>
                  <a:srgbClr val="00B050"/>
                </a:solidFill>
                <a:latin typeface="Arial"/>
                <a:cs typeface="Arial"/>
              </a:rPr>
              <a:t>organizație neguvernamentală de autoreglementare (cod de etică) compusă din organizații implicate în publicitate:</a:t>
            </a:r>
            <a:r>
              <a:rPr lang="en-US" altLang="en-US" sz="2000" b="1" i="1" kern="0">
                <a:solidFill>
                  <a:srgbClr val="00B050"/>
                </a:solidFill>
                <a:latin typeface="Arial"/>
                <a:cs typeface="Arial"/>
              </a:rPr>
              <a:t> </a:t>
            </a:r>
            <a:r>
              <a:rPr lang="ro-RO" altLang="en-US" sz="2000" b="1" i="1" kern="0">
                <a:solidFill>
                  <a:srgbClr val="00B050"/>
                </a:solidFill>
                <a:latin typeface="Arial"/>
                <a:cs typeface="Arial"/>
              </a:rPr>
              <a:t>cei care investesc în publicitate</a:t>
            </a:r>
            <a:r>
              <a:rPr lang="en-US" altLang="en-US" sz="2000" b="1" i="1" kern="0">
                <a:solidFill>
                  <a:srgbClr val="00B050"/>
                </a:solidFill>
                <a:latin typeface="Arial"/>
                <a:cs typeface="Arial"/>
              </a:rPr>
              <a:t>, </a:t>
            </a:r>
            <a:r>
              <a:rPr lang="ro-RO" altLang="en-US" sz="2000" b="1" i="1" kern="0">
                <a:solidFill>
                  <a:srgbClr val="00B050"/>
                </a:solidFill>
                <a:latin typeface="Arial"/>
                <a:cs typeface="Arial"/>
              </a:rPr>
              <a:t>agențiile de publicitate</a:t>
            </a:r>
            <a:r>
              <a:rPr lang="en-US" altLang="en-US" sz="2000" b="1" i="1" kern="0">
                <a:solidFill>
                  <a:srgbClr val="00B050"/>
                </a:solidFill>
                <a:latin typeface="Arial"/>
                <a:cs typeface="Arial"/>
              </a:rPr>
              <a:t>, </a:t>
            </a:r>
            <a:r>
              <a:rPr lang="ro-RO" altLang="en-US" sz="2000" b="1" i="1" kern="0">
                <a:solidFill>
                  <a:srgbClr val="00B050"/>
                </a:solidFill>
                <a:latin typeface="Arial"/>
                <a:cs typeface="Arial"/>
              </a:rPr>
              <a:t>instituțiile de presă </a:t>
            </a:r>
          </a:p>
        </p:txBody>
      </p:sp>
    </p:spTree>
    <p:extLst>
      <p:ext uri="{BB962C8B-B14F-4D97-AF65-F5344CB8AC3E}">
        <p14:creationId xmlns:p14="http://schemas.microsoft.com/office/powerpoint/2010/main" val="2435166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35846"/>
            <a:ext cx="8077200" cy="5970865"/>
          </a:xfrm>
          <a:prstGeom prst="rect">
            <a:avLst/>
          </a:prstGeom>
        </p:spPr>
        <p:txBody>
          <a:bodyPr wrap="square">
            <a:spAutoFit/>
          </a:bodyPr>
          <a:lstStyle/>
          <a:p>
            <a:endParaRPr lang="ro-RO" altLang="en-US" smtClean="0"/>
          </a:p>
          <a:p>
            <a:endParaRPr lang="ro-RO" altLang="en-US" sz="2400" smtClean="0">
              <a:solidFill>
                <a:srgbClr val="00B050"/>
              </a:solidFill>
            </a:endParaRPr>
          </a:p>
          <a:p>
            <a:pPr algn="just"/>
            <a:r>
              <a:rPr lang="ro-RO" altLang="en-US" sz="2800" b="1" i="1" smtClean="0">
                <a:solidFill>
                  <a:srgbClr val="00B050"/>
                </a:solidFill>
              </a:rPr>
              <a:t>Practica </a:t>
            </a:r>
            <a:r>
              <a:rPr lang="ro-RO" altLang="en-US" sz="2800" b="1" i="1">
                <a:solidFill>
                  <a:srgbClr val="00B050"/>
                </a:solidFill>
              </a:rPr>
              <a:t>în domeniul publicității medicamentului</a:t>
            </a:r>
          </a:p>
          <a:p>
            <a:pPr lvl="1" algn="just"/>
            <a:r>
              <a:rPr lang="ro-RO" altLang="en-US" sz="2000" b="1" i="1" smtClean="0">
                <a:solidFill>
                  <a:srgbClr val="FF0000"/>
                </a:solidFill>
              </a:rPr>
              <a:t> </a:t>
            </a:r>
            <a:r>
              <a:rPr lang="ro-RO" altLang="en-US" sz="2400" b="1" i="1">
                <a:solidFill>
                  <a:srgbClr val="FF0000"/>
                </a:solidFill>
              </a:rPr>
              <a:t>Încălcări ale reglementărilor privind publicitatea medicamentelor</a:t>
            </a:r>
            <a:r>
              <a:rPr lang="en-US" altLang="en-US" sz="2400" b="1" i="1">
                <a:solidFill>
                  <a:srgbClr val="FF0000"/>
                </a:solidFill>
              </a:rPr>
              <a:t> s</a:t>
            </a:r>
            <a:r>
              <a:rPr lang="ro-RO" altLang="en-US" sz="2400" b="1" i="1">
                <a:solidFill>
                  <a:srgbClr val="FF0000"/>
                </a:solidFill>
              </a:rPr>
              <a:t>ancționate de CNA și ANMDM : </a:t>
            </a:r>
            <a:endParaRPr lang="ro-RO" altLang="en-US" sz="2400" b="1" i="1" smtClean="0">
              <a:solidFill>
                <a:srgbClr val="FF0000"/>
              </a:solidFill>
            </a:endParaRPr>
          </a:p>
          <a:p>
            <a:pPr lvl="2" algn="just"/>
            <a:r>
              <a:rPr lang="ro-RO" altLang="en-US" sz="2000" b="1" i="1" smtClean="0">
                <a:solidFill>
                  <a:srgbClr val="FF0000"/>
                </a:solidFill>
              </a:rPr>
              <a:t>-</a:t>
            </a:r>
            <a:r>
              <a:rPr lang="ro-RO" altLang="en-US" sz="2400" b="1" i="1" smtClean="0">
                <a:solidFill>
                  <a:srgbClr val="00B050"/>
                </a:solidFill>
              </a:rPr>
              <a:t>publicitatea </a:t>
            </a:r>
            <a:r>
              <a:rPr lang="ro-RO" altLang="en-US" sz="2400" b="1" i="1">
                <a:solidFill>
                  <a:srgbClr val="00B050"/>
                </a:solidFill>
              </a:rPr>
              <a:t>în spoturi publicitare  (în favoarea unor farma ; cii) </a:t>
            </a:r>
            <a:r>
              <a:rPr lang="ro-RO" altLang="en-US" sz="2400" b="1" i="1" u="sng">
                <a:solidFill>
                  <a:srgbClr val="00B050"/>
                </a:solidFill>
              </a:rPr>
              <a:t>la medicamente </a:t>
            </a:r>
            <a:r>
              <a:rPr lang="ro-RO" altLang="en-US" sz="2400" b="1" i="1" u="sng" smtClean="0">
                <a:solidFill>
                  <a:srgbClr val="00B050"/>
                </a:solidFill>
              </a:rPr>
              <a:t>compensate</a:t>
            </a:r>
            <a:r>
              <a:rPr lang="ro-RO" altLang="en-US" sz="2400" b="1" i="1" smtClean="0">
                <a:solidFill>
                  <a:srgbClr val="00B050"/>
                </a:solidFill>
              </a:rPr>
              <a:t>.</a:t>
            </a:r>
          </a:p>
          <a:p>
            <a:pPr lvl="2" algn="just"/>
            <a:r>
              <a:rPr lang="ro-RO" altLang="en-US" sz="2400" b="1" i="1" u="sng" smtClean="0">
                <a:solidFill>
                  <a:srgbClr val="00B050"/>
                </a:solidFill>
              </a:rPr>
              <a:t>-nerespectarea </a:t>
            </a:r>
            <a:r>
              <a:rPr lang="ro-RO" altLang="en-US" sz="2400" b="1" i="1" u="sng">
                <a:solidFill>
                  <a:srgbClr val="00B050"/>
                </a:solidFill>
              </a:rPr>
              <a:t>mențiunilor permise </a:t>
            </a:r>
            <a:r>
              <a:rPr lang="ro-RO" altLang="en-US" sz="2400" b="1" i="1">
                <a:solidFill>
                  <a:srgbClr val="00B050"/>
                </a:solidFill>
              </a:rPr>
              <a:t>în spoturile publicitare la unele medicamente </a:t>
            </a:r>
            <a:r>
              <a:rPr lang="ro-RO" altLang="en-US" sz="2400" b="1" i="1" smtClean="0">
                <a:solidFill>
                  <a:srgbClr val="00B050"/>
                </a:solidFill>
              </a:rPr>
              <a:t>;</a:t>
            </a:r>
            <a:endParaRPr lang="en-US" altLang="en-US" sz="2400" b="1" i="1">
              <a:solidFill>
                <a:srgbClr val="00B050"/>
              </a:solidFill>
            </a:endParaRPr>
          </a:p>
          <a:p>
            <a:pPr lvl="2" algn="just"/>
            <a:r>
              <a:rPr lang="ro-RO" altLang="en-US" sz="2400" b="1" i="1" smtClean="0">
                <a:solidFill>
                  <a:srgbClr val="00B050"/>
                </a:solidFill>
              </a:rPr>
              <a:t>-nerespectarea </a:t>
            </a:r>
            <a:r>
              <a:rPr lang="ro-RO" altLang="en-US" sz="2400" b="1" i="1">
                <a:solidFill>
                  <a:srgbClr val="00B050"/>
                </a:solidFill>
              </a:rPr>
              <a:t>unor mențiuni în acțiunile de publicitate a reprezentanților medicali către profesioniștii din domeniul sănătății; </a:t>
            </a:r>
            <a:endParaRPr lang="en-US" altLang="en-US" sz="2400" b="1" i="1">
              <a:solidFill>
                <a:srgbClr val="00B050"/>
              </a:solidFill>
            </a:endParaRPr>
          </a:p>
          <a:p>
            <a:pPr lvl="2" algn="just"/>
            <a:r>
              <a:rPr lang="ro-RO" altLang="en-US" sz="2400" b="1" i="1" smtClean="0">
                <a:solidFill>
                  <a:srgbClr val="00B050"/>
                </a:solidFill>
              </a:rPr>
              <a:t>-oferirea </a:t>
            </a:r>
            <a:r>
              <a:rPr lang="ro-RO" altLang="en-US" sz="2400" b="1" i="1">
                <a:solidFill>
                  <a:srgbClr val="00B050"/>
                </a:solidFill>
              </a:rPr>
              <a:t>unor pachete promoționale de medicamente OTC de către distribuitori farmaciilor;   </a:t>
            </a:r>
            <a:endParaRPr lang="en-US" altLang="en-US" sz="2400" b="1" i="1">
              <a:solidFill>
                <a:srgbClr val="00B050"/>
              </a:solidFill>
            </a:endParaRPr>
          </a:p>
          <a:p>
            <a:pPr lvl="2" algn="just"/>
            <a:r>
              <a:rPr lang="ro-RO" altLang="en-US" sz="2400" b="1" i="1" smtClean="0">
                <a:solidFill>
                  <a:srgbClr val="00B050"/>
                </a:solidFill>
              </a:rPr>
              <a:t>-oferirea </a:t>
            </a:r>
            <a:r>
              <a:rPr lang="ro-RO" altLang="en-US" sz="2400" b="1" i="1">
                <a:solidFill>
                  <a:srgbClr val="00B050"/>
                </a:solidFill>
              </a:rPr>
              <a:t>de pachete promoționale de medicamente OTC de către farmaciști pacienților;</a:t>
            </a:r>
          </a:p>
        </p:txBody>
      </p:sp>
    </p:spTree>
    <p:extLst>
      <p:ext uri="{BB962C8B-B14F-4D97-AF65-F5344CB8AC3E}">
        <p14:creationId xmlns:p14="http://schemas.microsoft.com/office/powerpoint/2010/main" val="4281217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028343"/>
            <a:ext cx="8305800" cy="5324535"/>
          </a:xfrm>
          <a:prstGeom prst="rect">
            <a:avLst/>
          </a:prstGeom>
        </p:spPr>
        <p:txBody>
          <a:bodyPr wrap="square">
            <a:spAutoFit/>
          </a:bodyPr>
          <a:lstStyle/>
          <a:p>
            <a:r>
              <a:rPr lang="ro-RO" altLang="en-US" sz="2800" b="1" i="1">
                <a:solidFill>
                  <a:srgbClr val="FF0000"/>
                </a:solidFill>
              </a:rPr>
              <a:t>Practica publicității farmaciei în </a:t>
            </a:r>
            <a:r>
              <a:rPr lang="ro-RO" altLang="en-US" sz="2800" b="1" i="1" smtClean="0">
                <a:solidFill>
                  <a:srgbClr val="FF0000"/>
                </a:solidFill>
              </a:rPr>
              <a:t>România</a:t>
            </a:r>
          </a:p>
          <a:p>
            <a:pPr lvl="1" algn="just"/>
            <a:r>
              <a:rPr lang="ro-RO" altLang="en-US" sz="2400" b="1" i="1" smtClean="0">
                <a:solidFill>
                  <a:srgbClr val="00B050"/>
                </a:solidFill>
              </a:rPr>
              <a:t>Actele </a:t>
            </a:r>
            <a:r>
              <a:rPr lang="ro-RO" altLang="en-US" sz="2400" b="1" i="1">
                <a:solidFill>
                  <a:srgbClr val="00B050"/>
                </a:solidFill>
              </a:rPr>
              <a:t>normative sanitare nu abordează publicitatea farmaciei, iar </a:t>
            </a:r>
            <a:r>
              <a:rPr lang="ro-RO" altLang="en-US" sz="2400" b="1" i="1" smtClean="0">
                <a:solidFill>
                  <a:srgbClr val="00B050"/>
                </a:solidFill>
              </a:rPr>
              <a:t>în </a:t>
            </a:r>
            <a:r>
              <a:rPr lang="ro-RO" altLang="en-US" sz="2400" b="1" i="1">
                <a:solidFill>
                  <a:srgbClr val="00B050"/>
                </a:solidFill>
              </a:rPr>
              <a:t>ciuda atenționărilor repetate ale farmaciștilor,</a:t>
            </a:r>
            <a:r>
              <a:rPr lang="en-US" altLang="en-US" sz="2400" b="1" i="1">
                <a:solidFill>
                  <a:srgbClr val="00B050"/>
                </a:solidFill>
              </a:rPr>
              <a:t> </a:t>
            </a:r>
            <a:r>
              <a:rPr lang="ro-RO" altLang="en-US" sz="2400" b="1" i="1">
                <a:solidFill>
                  <a:srgbClr val="00B050"/>
                </a:solidFill>
              </a:rPr>
              <a:t>ale CFR, ale Patronatelor – autoritățile sanitare nu au luat măsuri de reglementare</a:t>
            </a:r>
            <a:r>
              <a:rPr lang="ro-RO" altLang="en-US" sz="2400" b="1" i="1" smtClean="0">
                <a:solidFill>
                  <a:srgbClr val="00B050"/>
                </a:solidFill>
              </a:rPr>
              <a:t>;</a:t>
            </a:r>
          </a:p>
          <a:p>
            <a:pPr lvl="1" algn="just"/>
            <a:endParaRPr lang="ro-RO" altLang="en-US" sz="2400" b="1" i="1">
              <a:solidFill>
                <a:srgbClr val="00B050"/>
              </a:solidFill>
            </a:endParaRPr>
          </a:p>
          <a:p>
            <a:pPr lvl="1" algn="just"/>
            <a:r>
              <a:rPr lang="ro-RO" altLang="en-US" sz="2400" b="1" i="1">
                <a:solidFill>
                  <a:srgbClr val="00B050"/>
                </a:solidFill>
              </a:rPr>
              <a:t>Autoritățile din domeniul concurenței consideră un fenomen favorabil publicitatea  farmaciilor, așa cum se desfășoară ea în România</a:t>
            </a:r>
            <a:r>
              <a:rPr lang="ro-RO" altLang="en-US" sz="2400" b="1" i="1" smtClean="0">
                <a:solidFill>
                  <a:srgbClr val="00B050"/>
                </a:solidFill>
              </a:rPr>
              <a:t>;</a:t>
            </a:r>
          </a:p>
          <a:p>
            <a:pPr lvl="1" algn="just"/>
            <a:endParaRPr lang="ro-RO" altLang="en-US" sz="2400" b="1" i="1">
              <a:solidFill>
                <a:srgbClr val="00B050"/>
              </a:solidFill>
            </a:endParaRPr>
          </a:p>
          <a:p>
            <a:pPr lvl="1" algn="just"/>
            <a:r>
              <a:rPr lang="ro-RO" altLang="en-US" sz="2400" b="1" i="1">
                <a:solidFill>
                  <a:srgbClr val="00B050"/>
                </a:solidFill>
              </a:rPr>
              <a:t>Publicitatea farmaciei, în practică, abordează farmacia ca pe o societate comercială ordinară, care, acordând beneficii comerciale și materiale clientelei sale, urmărește creșterea continuă a vânzărilor;</a:t>
            </a:r>
          </a:p>
        </p:txBody>
      </p:sp>
    </p:spTree>
    <p:extLst>
      <p:ext uri="{BB962C8B-B14F-4D97-AF65-F5344CB8AC3E}">
        <p14:creationId xmlns:p14="http://schemas.microsoft.com/office/powerpoint/2010/main" val="622721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0"/>
            <a:ext cx="8686800" cy="5970865"/>
          </a:xfrm>
          <a:prstGeom prst="rect">
            <a:avLst/>
          </a:prstGeom>
        </p:spPr>
        <p:txBody>
          <a:bodyPr wrap="square">
            <a:spAutoFit/>
          </a:bodyPr>
          <a:lstStyle/>
          <a:p>
            <a:endParaRPr lang="ro-RO" altLang="en-US" smtClean="0">
              <a:solidFill>
                <a:srgbClr val="FF0000"/>
              </a:solidFill>
            </a:endParaRPr>
          </a:p>
          <a:p>
            <a:r>
              <a:rPr lang="ro-RO" altLang="en-US" sz="2800" b="1" i="1" smtClean="0">
                <a:solidFill>
                  <a:srgbClr val="FF0000"/>
                </a:solidFill>
              </a:rPr>
              <a:t>Efecte </a:t>
            </a:r>
            <a:r>
              <a:rPr lang="ro-RO" altLang="en-US" sz="2800" b="1" i="1">
                <a:solidFill>
                  <a:srgbClr val="FF0000"/>
                </a:solidFill>
              </a:rPr>
              <a:t>negative </a:t>
            </a:r>
            <a:r>
              <a:rPr lang="ro-RO" altLang="en-US" sz="2800" b="1" i="1">
                <a:solidFill>
                  <a:srgbClr val="00B050"/>
                </a:solidFill>
              </a:rPr>
              <a:t>ale publicității comerciale asupra </a:t>
            </a:r>
            <a:r>
              <a:rPr lang="ro-RO" altLang="en-US" sz="2800" b="1" i="1" smtClean="0">
                <a:solidFill>
                  <a:srgbClr val="00B050"/>
                </a:solidFill>
              </a:rPr>
              <a:t>pacienților:</a:t>
            </a:r>
          </a:p>
          <a:p>
            <a:endParaRPr lang="ro-RO" altLang="en-US" sz="2000" b="1" i="1" smtClean="0"/>
          </a:p>
          <a:p>
            <a:pPr algn="just"/>
            <a:r>
              <a:rPr lang="ro-RO" altLang="en-US" sz="2400" b="1" i="1" smtClean="0">
                <a:solidFill>
                  <a:srgbClr val="FF0000"/>
                </a:solidFill>
              </a:rPr>
              <a:t>creșterea  </a:t>
            </a:r>
            <a:r>
              <a:rPr lang="ro-RO" altLang="en-US" sz="2400" b="1" i="1">
                <a:solidFill>
                  <a:srgbClr val="FF0000"/>
                </a:solidFill>
              </a:rPr>
              <a:t>nerațională a consumului de medicamente și suplimente nutritive</a:t>
            </a:r>
            <a:r>
              <a:rPr lang="ro-RO" altLang="en-US" sz="2400" b="1" i="1"/>
              <a:t>, </a:t>
            </a:r>
            <a:r>
              <a:rPr lang="ro-RO" altLang="en-US" sz="2400" b="1" i="1">
                <a:solidFill>
                  <a:srgbClr val="00B050"/>
                </a:solidFill>
              </a:rPr>
              <a:t>ca urmare a publicității excesive, a exploatării credulității pacienților, a reducerilor financiare acordate,  a politicilor interne de fixare a unor targeturi de vânzări personalului de </a:t>
            </a:r>
            <a:r>
              <a:rPr lang="ro-RO" altLang="en-US" sz="2400" b="1" i="1" smtClean="0">
                <a:solidFill>
                  <a:srgbClr val="00B050"/>
                </a:solidFill>
              </a:rPr>
              <a:t>specialitate;</a:t>
            </a:r>
          </a:p>
          <a:p>
            <a:pPr algn="just"/>
            <a:r>
              <a:rPr lang="ro-RO" altLang="en-US" sz="2400" b="1" i="1" smtClean="0">
                <a:solidFill>
                  <a:srgbClr val="FF0000"/>
                </a:solidFill>
              </a:rPr>
              <a:t>influențarea </a:t>
            </a:r>
            <a:r>
              <a:rPr lang="ro-RO" altLang="en-US" sz="2400" b="1" i="1">
                <a:solidFill>
                  <a:srgbClr val="FF0000"/>
                </a:solidFill>
              </a:rPr>
              <a:t>pacienților în ce privește alegerea liberă a furnizorului de medicamente/ asistență farmaceutică </a:t>
            </a:r>
            <a:r>
              <a:rPr lang="ro-RO" altLang="en-US" sz="2400" b="1" i="1">
                <a:solidFill>
                  <a:srgbClr val="00B050"/>
                </a:solidFill>
              </a:rPr>
              <a:t>(modificarea criteriilor de alegere a farmaciei pe baza </a:t>
            </a:r>
            <a:r>
              <a:rPr lang="ro-RO" altLang="en-US" sz="2400" b="1" i="1" smtClean="0">
                <a:solidFill>
                  <a:srgbClr val="00B050"/>
                </a:solidFill>
              </a:rPr>
              <a:t>proximității  și </a:t>
            </a:r>
            <a:r>
              <a:rPr lang="ro-RO" altLang="en-US" sz="2400" b="1" i="1">
                <a:solidFill>
                  <a:srgbClr val="00B050"/>
                </a:solidFill>
              </a:rPr>
              <a:t>a calității serviciilor de sănătate, în criterii doar comerciale </a:t>
            </a:r>
            <a:r>
              <a:rPr lang="ro-RO" altLang="en-US" sz="2400" b="1" i="1" smtClean="0">
                <a:solidFill>
                  <a:srgbClr val="00B050"/>
                </a:solidFill>
              </a:rPr>
              <a:t>)</a:t>
            </a:r>
          </a:p>
          <a:p>
            <a:pPr algn="just"/>
            <a:r>
              <a:rPr lang="ro-RO" altLang="en-US" sz="2400" b="1" i="1" smtClean="0">
                <a:solidFill>
                  <a:srgbClr val="FF0000"/>
                </a:solidFill>
              </a:rPr>
              <a:t>În </a:t>
            </a:r>
            <a:r>
              <a:rPr lang="ro-RO" altLang="en-US" sz="2400" b="1" i="1">
                <a:solidFill>
                  <a:srgbClr val="FF0000"/>
                </a:solidFill>
              </a:rPr>
              <a:t>opinia unei  părți a farmaciștilor, practica publicității farmaciilor este contrară  eticii profesiei de farmacist, în multe cazuri înșelătoare, în conflict cu libera alegere a furnizorului de servicii farmaceutice de către pacient și contrară promovării sănătății.</a:t>
            </a:r>
          </a:p>
        </p:txBody>
      </p:sp>
    </p:spTree>
    <p:extLst>
      <p:ext uri="{BB962C8B-B14F-4D97-AF65-F5344CB8AC3E}">
        <p14:creationId xmlns:p14="http://schemas.microsoft.com/office/powerpoint/2010/main" val="4056944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05342"/>
            <a:ext cx="8991600" cy="5262979"/>
          </a:xfrm>
          <a:prstGeom prst="rect">
            <a:avLst/>
          </a:prstGeom>
        </p:spPr>
        <p:txBody>
          <a:bodyPr wrap="square">
            <a:spAutoFit/>
          </a:bodyPr>
          <a:lstStyle/>
          <a:p>
            <a:pPr algn="just"/>
            <a:r>
              <a:rPr lang="ro-RO" altLang="en-US" sz="2800" b="1" i="1" smtClean="0">
                <a:solidFill>
                  <a:srgbClr val="FF0000"/>
                </a:solidFill>
              </a:rPr>
              <a:t>Perspective:</a:t>
            </a:r>
          </a:p>
          <a:p>
            <a:pPr algn="just"/>
            <a:endParaRPr lang="ro-RO" altLang="en-US" sz="2800" b="1" i="1" smtClean="0">
              <a:solidFill>
                <a:srgbClr val="FF0000"/>
              </a:solidFill>
            </a:endParaRPr>
          </a:p>
          <a:p>
            <a:pPr algn="just"/>
            <a:r>
              <a:rPr lang="ro-RO" altLang="en-US" sz="2800" b="1" i="1" smtClean="0">
                <a:solidFill>
                  <a:srgbClr val="FF0000"/>
                </a:solidFill>
              </a:rPr>
              <a:t>Colegiul Farmaciștilor din Romania își propune:</a:t>
            </a:r>
          </a:p>
          <a:p>
            <a:pPr algn="just"/>
            <a:r>
              <a:rPr lang="ro-RO" altLang="en-US" sz="2400" smtClean="0">
                <a:solidFill>
                  <a:srgbClr val="00B050"/>
                </a:solidFill>
              </a:rPr>
              <a:t> -</a:t>
            </a:r>
            <a:r>
              <a:rPr lang="ro-RO" altLang="en-US" sz="2800" b="1" i="1" smtClean="0">
                <a:solidFill>
                  <a:srgbClr val="00B050"/>
                </a:solidFill>
              </a:rPr>
              <a:t>Punerea </a:t>
            </a:r>
            <a:r>
              <a:rPr lang="ro-RO" altLang="en-US" sz="2800" b="1" i="1">
                <a:solidFill>
                  <a:srgbClr val="00B050"/>
                </a:solidFill>
              </a:rPr>
              <a:t>subiectului “ Publicitatea farmaciei” in dezbatere </a:t>
            </a:r>
            <a:r>
              <a:rPr lang="ro-RO" altLang="en-US" sz="2800" b="1" i="1" smtClean="0">
                <a:solidFill>
                  <a:srgbClr val="00B050"/>
                </a:solidFill>
              </a:rPr>
              <a:t>publica,cu implicarea </a:t>
            </a:r>
            <a:r>
              <a:rPr lang="ro-RO" altLang="en-US" sz="2800" b="1" i="1">
                <a:solidFill>
                  <a:srgbClr val="00B050"/>
                </a:solidFill>
              </a:rPr>
              <a:t>autoritatilor competente in domeniu;</a:t>
            </a:r>
          </a:p>
          <a:p>
            <a:pPr algn="just"/>
            <a:r>
              <a:rPr lang="ro-RO" altLang="en-US" sz="2800" b="1" i="1" smtClean="0">
                <a:solidFill>
                  <a:srgbClr val="00B050"/>
                </a:solidFill>
              </a:rPr>
              <a:t>-Demersuri </a:t>
            </a:r>
            <a:r>
              <a:rPr lang="ro-RO" altLang="en-US" sz="2800" b="1" i="1">
                <a:solidFill>
                  <a:srgbClr val="00B050"/>
                </a:solidFill>
              </a:rPr>
              <a:t>pentru </a:t>
            </a:r>
            <a:r>
              <a:rPr lang="ro-RO" altLang="en-US" sz="2800" b="1" i="1">
                <a:solidFill>
                  <a:srgbClr val="FF0000"/>
                </a:solidFill>
              </a:rPr>
              <a:t>adoptarea </a:t>
            </a:r>
            <a:r>
              <a:rPr lang="ro-RO" altLang="en-US" sz="2800" b="1" i="1" smtClean="0">
                <a:solidFill>
                  <a:srgbClr val="FF0000"/>
                </a:solidFill>
              </a:rPr>
              <a:t>unor legi clare , precise, nechivoce ,cu responsabilități precise privind publicitatea</a:t>
            </a:r>
            <a:endParaRPr lang="ro-RO" altLang="en-US" sz="2800" b="1" i="1">
              <a:solidFill>
                <a:srgbClr val="FF0000"/>
              </a:solidFill>
            </a:endParaRPr>
          </a:p>
          <a:p>
            <a:pPr algn="just"/>
            <a:r>
              <a:rPr lang="ro-RO" altLang="en-US" sz="2800" smtClean="0">
                <a:solidFill>
                  <a:srgbClr val="FF0000"/>
                </a:solidFill>
              </a:rPr>
              <a:t> </a:t>
            </a:r>
            <a:r>
              <a:rPr lang="ro-RO" altLang="en-US" sz="2800" b="1" i="1" smtClean="0">
                <a:solidFill>
                  <a:srgbClr val="00B050"/>
                </a:solidFill>
              </a:rPr>
              <a:t>( </a:t>
            </a:r>
            <a:r>
              <a:rPr lang="ro-RO" altLang="en-US" sz="2800" b="1" i="1">
                <a:solidFill>
                  <a:srgbClr val="00B050"/>
                </a:solidFill>
              </a:rPr>
              <a:t>Ministerul Sănătății, Parlamentul României )</a:t>
            </a:r>
          </a:p>
          <a:p>
            <a:pPr algn="just"/>
            <a:r>
              <a:rPr lang="ro-RO" altLang="en-US" sz="2800" b="1" i="1" smtClean="0">
                <a:solidFill>
                  <a:srgbClr val="FF0000"/>
                </a:solidFill>
              </a:rPr>
              <a:t>Completarea </a:t>
            </a:r>
            <a:r>
              <a:rPr lang="ro-RO" altLang="en-US" sz="2800" b="1" i="1">
                <a:solidFill>
                  <a:srgbClr val="FF0000"/>
                </a:solidFill>
              </a:rPr>
              <a:t>Codului deontologic al </a:t>
            </a:r>
            <a:r>
              <a:rPr lang="ro-RO" altLang="en-US" sz="2800" b="1" i="1" smtClean="0">
                <a:solidFill>
                  <a:srgbClr val="FF0000"/>
                </a:solidFill>
              </a:rPr>
              <a:t>farmacistului- </a:t>
            </a:r>
            <a:r>
              <a:rPr lang="ro-RO" altLang="en-US" sz="2800" b="1" i="1" smtClean="0">
                <a:solidFill>
                  <a:srgbClr val="00B050"/>
                </a:solidFill>
              </a:rPr>
              <a:t> </a:t>
            </a:r>
            <a:r>
              <a:rPr lang="ro-RO" altLang="en-US" sz="2800" b="1" i="1">
                <a:solidFill>
                  <a:srgbClr val="00B050"/>
                </a:solidFill>
              </a:rPr>
              <a:t>cu  </a:t>
            </a:r>
            <a:r>
              <a:rPr lang="ro-RO" altLang="en-US" sz="2800" b="1" i="1" smtClean="0">
                <a:solidFill>
                  <a:srgbClr val="00B050"/>
                </a:solidFill>
              </a:rPr>
              <a:t>prevederi </a:t>
            </a:r>
            <a:r>
              <a:rPr lang="ro-RO" altLang="en-US" sz="2800" b="1" i="1">
                <a:solidFill>
                  <a:srgbClr val="00B050"/>
                </a:solidFill>
              </a:rPr>
              <a:t>restrictive privind  comportamentul farmacistului și participarea lui la publicitatea farmaciei și a serviciilor farmaceutice (Colegiul Farmaciștilor)</a:t>
            </a:r>
          </a:p>
        </p:txBody>
      </p:sp>
    </p:spTree>
    <p:extLst>
      <p:ext uri="{BB962C8B-B14F-4D97-AF65-F5344CB8AC3E}">
        <p14:creationId xmlns:p14="http://schemas.microsoft.com/office/powerpoint/2010/main" val="4273230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762000"/>
            <a:ext cx="7010400" cy="5257800"/>
          </a:xfrm>
          <a:prstGeom prst="rect">
            <a:avLst/>
          </a:prstGeom>
        </p:spPr>
      </p:pic>
    </p:spTree>
    <p:extLst>
      <p:ext uri="{BB962C8B-B14F-4D97-AF65-F5344CB8AC3E}">
        <p14:creationId xmlns:p14="http://schemas.microsoft.com/office/powerpoint/2010/main" val="3533875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1143000"/>
            <a:ext cx="6858000" cy="4216539"/>
          </a:xfrm>
          <a:prstGeom prst="rect">
            <a:avLst/>
          </a:prstGeom>
        </p:spPr>
        <p:txBody>
          <a:bodyPr wrap="square">
            <a:spAutoFit/>
          </a:bodyPr>
          <a:lstStyle/>
          <a:p>
            <a:pPr>
              <a:buFont typeface="Wingdings" panose="05000000000000000000" pitchFamily="2" charset="2"/>
              <a:buNone/>
            </a:pPr>
            <a:r>
              <a:rPr lang="ro-RO" altLang="en-US" sz="2800" b="1" i="1" smtClean="0">
                <a:solidFill>
                  <a:srgbClr val="00B050"/>
                </a:solidFill>
              </a:rPr>
              <a:t>Definiția publicității:</a:t>
            </a:r>
          </a:p>
          <a:p>
            <a:pPr algn="just">
              <a:buFont typeface="Wingdings" panose="05000000000000000000" pitchFamily="2" charset="2"/>
              <a:buNone/>
            </a:pPr>
            <a:endParaRPr lang="ro-RO" altLang="en-US" sz="2400" b="1" i="1">
              <a:solidFill>
                <a:srgbClr val="FF0000"/>
              </a:solidFill>
            </a:endParaRPr>
          </a:p>
          <a:p>
            <a:pPr algn="just">
              <a:buFont typeface="Wingdings" panose="05000000000000000000" pitchFamily="2" charset="2"/>
              <a:buNone/>
            </a:pPr>
            <a:r>
              <a:rPr lang="vi-VN" altLang="en-US" sz="2400" b="1" i="1" smtClean="0">
                <a:solidFill>
                  <a:srgbClr val="FF0000"/>
                </a:solidFill>
              </a:rPr>
              <a:t>Ansamblul </a:t>
            </a:r>
            <a:r>
              <a:rPr lang="vi-VN" altLang="en-US" sz="2400" b="1" i="1">
                <a:solidFill>
                  <a:srgbClr val="FF0000"/>
                </a:solidFill>
              </a:rPr>
              <a:t>mesajelor transmise pentru orientarea comportamentului cumpărătorilor sau pentru influențarea opiniei acestora, în sens favorabil față de un produs sau serviciu. </a:t>
            </a:r>
            <a:endParaRPr lang="ro-RO" altLang="en-US" sz="2400" b="1" i="1">
              <a:solidFill>
                <a:srgbClr val="FF0000"/>
              </a:solidFill>
            </a:endParaRPr>
          </a:p>
          <a:p>
            <a:pPr algn="just">
              <a:buFont typeface="Wingdings" panose="05000000000000000000" pitchFamily="2" charset="2"/>
              <a:buNone/>
            </a:pPr>
            <a:endParaRPr lang="ro-RO" altLang="en-US" sz="2400"/>
          </a:p>
          <a:p>
            <a:pPr algn="just">
              <a:buFont typeface="Wingdings" panose="05000000000000000000" pitchFamily="2" charset="2"/>
              <a:buNone/>
            </a:pPr>
            <a:r>
              <a:rPr lang="ro-RO" altLang="en-US" sz="2400"/>
              <a:t>  </a:t>
            </a:r>
            <a:r>
              <a:rPr lang="vi-VN" altLang="en-US" sz="2400" b="1" i="1">
                <a:solidFill>
                  <a:srgbClr val="00B050"/>
                </a:solidFill>
              </a:rPr>
              <a:t>Principalele mijloace de </a:t>
            </a:r>
            <a:r>
              <a:rPr lang="ro-RO" altLang="en-US" sz="2400" b="1" i="1">
                <a:solidFill>
                  <a:srgbClr val="00B050"/>
                </a:solidFill>
              </a:rPr>
              <a:t>publicitate </a:t>
            </a:r>
            <a:r>
              <a:rPr lang="vi-VN" altLang="en-US" sz="2400" b="1" i="1">
                <a:solidFill>
                  <a:srgbClr val="00B050"/>
                </a:solidFill>
              </a:rPr>
              <a:t> sunt: presa scrisă, radioul și televiziunea, ambalajele, cataloagele, panourile, pliantele, afișele etc</a:t>
            </a:r>
            <a:r>
              <a:rPr lang="ro-RO" altLang="en-US" sz="2400" b="1" i="1">
                <a:solidFill>
                  <a:srgbClr val="00B050"/>
                </a:solidFill>
              </a:rPr>
              <a:t>.</a:t>
            </a:r>
          </a:p>
        </p:txBody>
      </p:sp>
    </p:spTree>
    <p:extLst>
      <p:ext uri="{BB962C8B-B14F-4D97-AF65-F5344CB8AC3E}">
        <p14:creationId xmlns:p14="http://schemas.microsoft.com/office/powerpoint/2010/main" val="809267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561975"/>
            <a:ext cx="7620000" cy="5734050"/>
          </a:xfrm>
          <a:prstGeom prst="rect">
            <a:avLst/>
          </a:prstGeom>
        </p:spPr>
      </p:pic>
    </p:spTree>
    <p:extLst>
      <p:ext uri="{BB962C8B-B14F-4D97-AF65-F5344CB8AC3E}">
        <p14:creationId xmlns:p14="http://schemas.microsoft.com/office/powerpoint/2010/main" val="327214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57200"/>
            <a:ext cx="8229600" cy="5867400"/>
          </a:xfrm>
          <a:prstGeom prst="rect">
            <a:avLst/>
          </a:prstGeom>
        </p:spPr>
      </p:pic>
    </p:spTree>
    <p:extLst>
      <p:ext uri="{BB962C8B-B14F-4D97-AF65-F5344CB8AC3E}">
        <p14:creationId xmlns:p14="http://schemas.microsoft.com/office/powerpoint/2010/main" val="290752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6697" t="22781" r="31652" b="25686"/>
          <a:stretch/>
        </p:blipFill>
        <p:spPr>
          <a:xfrm>
            <a:off x="609600" y="176514"/>
            <a:ext cx="8077200" cy="6671988"/>
          </a:xfrm>
          <a:prstGeom prst="rect">
            <a:avLst/>
          </a:prstGeom>
        </p:spPr>
      </p:pic>
    </p:spTree>
    <p:extLst>
      <p:ext uri="{BB962C8B-B14F-4D97-AF65-F5344CB8AC3E}">
        <p14:creationId xmlns:p14="http://schemas.microsoft.com/office/powerpoint/2010/main" val="37372321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lara\Desktop\prezentare conferinta\20130319_155928_resized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
            <a:ext cx="8229600"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233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lara\Desktop\prezentare conferinta\Catena 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800"/>
            <a:ext cx="8382000"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721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838200"/>
            <a:ext cx="7162800" cy="5334000"/>
          </a:xfrm>
          <a:prstGeom prst="rect">
            <a:avLst/>
          </a:prstGeom>
        </p:spPr>
      </p:pic>
    </p:spTree>
    <p:extLst>
      <p:ext uri="{BB962C8B-B14F-4D97-AF65-F5344CB8AC3E}">
        <p14:creationId xmlns:p14="http://schemas.microsoft.com/office/powerpoint/2010/main" val="1129543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1000" y="381000"/>
            <a:ext cx="8382000" cy="6096000"/>
          </a:xfrm>
          <a:prstGeom prst="rect">
            <a:avLst/>
          </a:prstGeom>
        </p:spPr>
      </p:pic>
    </p:spTree>
    <p:extLst>
      <p:ext uri="{BB962C8B-B14F-4D97-AF65-F5344CB8AC3E}">
        <p14:creationId xmlns:p14="http://schemas.microsoft.com/office/powerpoint/2010/main" val="1096106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533400"/>
            <a:ext cx="8001000" cy="5791200"/>
          </a:xfrm>
          <a:prstGeom prst="rect">
            <a:avLst/>
          </a:prstGeom>
        </p:spPr>
      </p:pic>
    </p:spTree>
    <p:extLst>
      <p:ext uri="{BB962C8B-B14F-4D97-AF65-F5344CB8AC3E}">
        <p14:creationId xmlns:p14="http://schemas.microsoft.com/office/powerpoint/2010/main" val="1670332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457200"/>
            <a:ext cx="8153400" cy="5715000"/>
          </a:xfrm>
          <a:prstGeom prst="rect">
            <a:avLst/>
          </a:prstGeom>
        </p:spPr>
      </p:pic>
    </p:spTree>
    <p:extLst>
      <p:ext uri="{BB962C8B-B14F-4D97-AF65-F5344CB8AC3E}">
        <p14:creationId xmlns:p14="http://schemas.microsoft.com/office/powerpoint/2010/main" val="38635889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00" y="304800"/>
            <a:ext cx="8534400" cy="6248400"/>
          </a:xfrm>
          <a:prstGeom prst="rect">
            <a:avLst/>
          </a:prstGeom>
        </p:spPr>
      </p:pic>
    </p:spTree>
    <p:extLst>
      <p:ext uri="{BB962C8B-B14F-4D97-AF65-F5344CB8AC3E}">
        <p14:creationId xmlns:p14="http://schemas.microsoft.com/office/powerpoint/2010/main" val="1539648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685800"/>
            <a:ext cx="7467600" cy="5816977"/>
          </a:xfrm>
          <a:prstGeom prst="rect">
            <a:avLst/>
          </a:prstGeom>
        </p:spPr>
        <p:txBody>
          <a:bodyPr wrap="square">
            <a:spAutoFit/>
          </a:bodyPr>
          <a:lstStyle/>
          <a:p>
            <a:pPr>
              <a:buFont typeface="Wingdings" panose="05000000000000000000" pitchFamily="2" charset="2"/>
              <a:buNone/>
            </a:pPr>
            <a:endParaRPr lang="ro-RO" altLang="en-US" sz="2800" u="sng" smtClean="0">
              <a:solidFill>
                <a:srgbClr val="FF0000"/>
              </a:solidFill>
            </a:endParaRPr>
          </a:p>
          <a:p>
            <a:pPr>
              <a:buFont typeface="Wingdings" panose="05000000000000000000" pitchFamily="2" charset="2"/>
              <a:buNone/>
            </a:pPr>
            <a:r>
              <a:rPr lang="ro-RO" altLang="en-US" sz="2800" b="1" i="1" u="sng" smtClean="0">
                <a:solidFill>
                  <a:srgbClr val="00B050"/>
                </a:solidFill>
              </a:rPr>
              <a:t>Publicitatea in domeniul farmaceutic</a:t>
            </a:r>
          </a:p>
          <a:p>
            <a:pPr>
              <a:buFont typeface="Wingdings" panose="05000000000000000000" pitchFamily="2" charset="2"/>
              <a:buNone/>
            </a:pPr>
            <a:endParaRPr lang="ro-RO" altLang="en-US" sz="2400" b="1" i="1" u="sng">
              <a:solidFill>
                <a:srgbClr val="00B050"/>
              </a:solidFill>
            </a:endParaRPr>
          </a:p>
          <a:p>
            <a:pPr>
              <a:buFont typeface="Wingdings" panose="05000000000000000000" pitchFamily="2" charset="2"/>
              <a:buNone/>
            </a:pPr>
            <a:r>
              <a:rPr lang="ro-RO" altLang="en-US" sz="2800" b="1" i="1" u="sng" smtClean="0">
                <a:solidFill>
                  <a:srgbClr val="FF0000"/>
                </a:solidFill>
              </a:rPr>
              <a:t>Obiectele </a:t>
            </a:r>
            <a:r>
              <a:rPr lang="ro-RO" altLang="en-US" sz="2800" b="1" i="1" u="sng">
                <a:solidFill>
                  <a:srgbClr val="FF0000"/>
                </a:solidFill>
              </a:rPr>
              <a:t>publicității destinate publicului în domeniul farmaceutic</a:t>
            </a:r>
            <a:r>
              <a:rPr lang="ro-RO" altLang="en-US" sz="2800" b="1" i="1"/>
              <a:t>: </a:t>
            </a:r>
          </a:p>
          <a:p>
            <a:pPr lvl="1">
              <a:buFont typeface="Wingdings" panose="05000000000000000000" pitchFamily="2" charset="2"/>
              <a:buNone/>
            </a:pPr>
            <a:r>
              <a:rPr lang="ro-RO" altLang="en-US" sz="2600" b="1" i="1" smtClean="0">
                <a:solidFill>
                  <a:srgbClr val="00B050"/>
                </a:solidFill>
              </a:rPr>
              <a:t>-</a:t>
            </a:r>
            <a:r>
              <a:rPr lang="en-US" altLang="en-US" sz="2600" b="1" i="1" smtClean="0">
                <a:solidFill>
                  <a:srgbClr val="00B050"/>
                </a:solidFill>
              </a:rPr>
              <a:t>M</a:t>
            </a:r>
            <a:r>
              <a:rPr lang="ro-RO" altLang="en-US" sz="2600" b="1" i="1">
                <a:solidFill>
                  <a:srgbClr val="00B050"/>
                </a:solidFill>
              </a:rPr>
              <a:t>edicamente OTC,suplimente,alte produse de sanatate</a:t>
            </a:r>
            <a:endParaRPr lang="en-US" altLang="en-US" sz="2600" b="1" i="1">
              <a:solidFill>
                <a:srgbClr val="00B050"/>
              </a:solidFill>
            </a:endParaRPr>
          </a:p>
          <a:p>
            <a:pPr lvl="1">
              <a:buFont typeface="Wingdings" panose="05000000000000000000" pitchFamily="2" charset="2"/>
              <a:buNone/>
            </a:pPr>
            <a:r>
              <a:rPr lang="ro-RO" altLang="en-US" sz="2600" b="1" i="1" smtClean="0">
                <a:solidFill>
                  <a:srgbClr val="00B050"/>
                </a:solidFill>
              </a:rPr>
              <a:t>-Farmacia</a:t>
            </a:r>
            <a:r>
              <a:rPr lang="ro-RO" altLang="en-US" sz="2600" b="1" i="1">
                <a:solidFill>
                  <a:srgbClr val="00B050"/>
                </a:solidFill>
              </a:rPr>
              <a:t>, drogheria</a:t>
            </a:r>
            <a:endParaRPr lang="en-US" altLang="en-US" sz="2600" b="1" i="1">
              <a:solidFill>
                <a:srgbClr val="00B050"/>
              </a:solidFill>
            </a:endParaRPr>
          </a:p>
          <a:p>
            <a:pPr lvl="1">
              <a:buFont typeface="Wingdings" panose="05000000000000000000" pitchFamily="2" charset="2"/>
              <a:buNone/>
            </a:pPr>
            <a:r>
              <a:rPr lang="ro-RO" altLang="en-US" sz="2600" b="1" i="1" smtClean="0">
                <a:solidFill>
                  <a:srgbClr val="00B050"/>
                </a:solidFill>
              </a:rPr>
              <a:t>-Servicii </a:t>
            </a:r>
            <a:r>
              <a:rPr lang="ro-RO" altLang="en-US" sz="2600" b="1" i="1">
                <a:solidFill>
                  <a:srgbClr val="00B050"/>
                </a:solidFill>
              </a:rPr>
              <a:t>oferite publicului (farmaceutice, comerciale)</a:t>
            </a:r>
            <a:endParaRPr lang="en-US" altLang="en-US" sz="2600" b="1" i="1">
              <a:solidFill>
                <a:srgbClr val="00B050"/>
              </a:solidFill>
            </a:endParaRPr>
          </a:p>
          <a:p>
            <a:pPr lvl="1">
              <a:buFont typeface="Wingdings" panose="05000000000000000000" pitchFamily="2" charset="2"/>
              <a:buNone/>
            </a:pPr>
            <a:r>
              <a:rPr lang="ro-RO" altLang="en-US" sz="2600" b="1" i="1" smtClean="0">
                <a:solidFill>
                  <a:srgbClr val="00B050"/>
                </a:solidFill>
              </a:rPr>
              <a:t>-Profesioniștii </a:t>
            </a:r>
            <a:r>
              <a:rPr lang="ro-RO" altLang="en-US" sz="2600" b="1" i="1">
                <a:solidFill>
                  <a:srgbClr val="00B050"/>
                </a:solidFill>
              </a:rPr>
              <a:t>(farmaciști, asistenți de farmacie)</a:t>
            </a:r>
          </a:p>
          <a:p>
            <a:pPr>
              <a:buFont typeface="Wingdings" panose="05000000000000000000" pitchFamily="2" charset="2"/>
              <a:buNone/>
            </a:pPr>
            <a:r>
              <a:rPr lang="ro-RO" altLang="en-US" sz="2800" u="sng">
                <a:solidFill>
                  <a:srgbClr val="FF0000"/>
                </a:solidFill>
              </a:rPr>
              <a:t> </a:t>
            </a:r>
            <a:r>
              <a:rPr lang="ro-RO" altLang="en-US" sz="2800" b="1" i="1" u="sng">
                <a:solidFill>
                  <a:srgbClr val="FF0000"/>
                </a:solidFill>
              </a:rPr>
              <a:t>Tipuri de publicitate</a:t>
            </a:r>
            <a:r>
              <a:rPr lang="ro-RO" altLang="en-US" sz="2800" b="1" i="1"/>
              <a:t>:</a:t>
            </a:r>
          </a:p>
          <a:p>
            <a:pPr lvl="1">
              <a:buFont typeface="Wingdings" panose="05000000000000000000" pitchFamily="2" charset="2"/>
              <a:buNone/>
            </a:pPr>
            <a:r>
              <a:rPr lang="ro-RO" altLang="en-US" sz="2600"/>
              <a:t>                - </a:t>
            </a:r>
            <a:r>
              <a:rPr lang="ro-RO" altLang="en-US" sz="2600" b="1" i="1">
                <a:solidFill>
                  <a:srgbClr val="00B050"/>
                </a:solidFill>
              </a:rPr>
              <a:t>profesională (informarea publicului)</a:t>
            </a:r>
          </a:p>
          <a:p>
            <a:pPr lvl="1">
              <a:buFont typeface="Wingdings" panose="05000000000000000000" pitchFamily="2" charset="2"/>
              <a:buNone/>
            </a:pPr>
            <a:r>
              <a:rPr lang="ro-RO" altLang="en-US" sz="2600" b="1" i="1">
                <a:solidFill>
                  <a:srgbClr val="00B050"/>
                </a:solidFill>
              </a:rPr>
              <a:t>                - comercială (creșterea vânzărilor)</a:t>
            </a:r>
          </a:p>
        </p:txBody>
      </p:sp>
    </p:spTree>
    <p:extLst>
      <p:ext uri="{BB962C8B-B14F-4D97-AF65-F5344CB8AC3E}">
        <p14:creationId xmlns:p14="http://schemas.microsoft.com/office/powerpoint/2010/main" val="1073075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lara\Desktop\prezentare conferinta\270220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199"/>
            <a:ext cx="8305800" cy="60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0068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81000"/>
            <a:ext cx="8001000" cy="6019800"/>
          </a:xfrm>
          <a:prstGeom prst="rect">
            <a:avLst/>
          </a:prstGeom>
        </p:spPr>
      </p:pic>
    </p:spTree>
    <p:extLst>
      <p:ext uri="{BB962C8B-B14F-4D97-AF65-F5344CB8AC3E}">
        <p14:creationId xmlns:p14="http://schemas.microsoft.com/office/powerpoint/2010/main" val="34529942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533400"/>
            <a:ext cx="8077200" cy="5867400"/>
          </a:xfrm>
          <a:prstGeom prst="rect">
            <a:avLst/>
          </a:prstGeom>
        </p:spPr>
      </p:pic>
    </p:spTree>
    <p:extLst>
      <p:ext uri="{BB962C8B-B14F-4D97-AF65-F5344CB8AC3E}">
        <p14:creationId xmlns:p14="http://schemas.microsoft.com/office/powerpoint/2010/main" val="4139324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81000"/>
            <a:ext cx="8001000" cy="6019800"/>
          </a:xfrm>
          <a:prstGeom prst="rect">
            <a:avLst/>
          </a:prstGeom>
        </p:spPr>
      </p:pic>
    </p:spTree>
    <p:extLst>
      <p:ext uri="{BB962C8B-B14F-4D97-AF65-F5344CB8AC3E}">
        <p14:creationId xmlns:p14="http://schemas.microsoft.com/office/powerpoint/2010/main" val="15874197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04800"/>
            <a:ext cx="8153400" cy="6096000"/>
          </a:xfrm>
          <a:prstGeom prst="rect">
            <a:avLst/>
          </a:prstGeom>
        </p:spPr>
      </p:pic>
    </p:spTree>
    <p:extLst>
      <p:ext uri="{BB962C8B-B14F-4D97-AF65-F5344CB8AC3E}">
        <p14:creationId xmlns:p14="http://schemas.microsoft.com/office/powerpoint/2010/main" val="38173309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533400"/>
            <a:ext cx="8153400" cy="5791200"/>
          </a:xfrm>
          <a:prstGeom prst="rect">
            <a:avLst/>
          </a:prstGeom>
        </p:spPr>
      </p:pic>
    </p:spTree>
    <p:extLst>
      <p:ext uri="{BB962C8B-B14F-4D97-AF65-F5344CB8AC3E}">
        <p14:creationId xmlns:p14="http://schemas.microsoft.com/office/powerpoint/2010/main" val="40421711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81000"/>
            <a:ext cx="8077200" cy="6019800"/>
          </a:xfrm>
          <a:prstGeom prst="rect">
            <a:avLst/>
          </a:prstGeom>
        </p:spPr>
      </p:pic>
    </p:spTree>
    <p:extLst>
      <p:ext uri="{BB962C8B-B14F-4D97-AF65-F5344CB8AC3E}">
        <p14:creationId xmlns:p14="http://schemas.microsoft.com/office/powerpoint/2010/main" val="5039726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533400"/>
            <a:ext cx="8077200" cy="5715000"/>
          </a:xfrm>
          <a:prstGeom prst="rect">
            <a:avLst/>
          </a:prstGeom>
        </p:spPr>
      </p:pic>
    </p:spTree>
    <p:extLst>
      <p:ext uri="{BB962C8B-B14F-4D97-AF65-F5344CB8AC3E}">
        <p14:creationId xmlns:p14="http://schemas.microsoft.com/office/powerpoint/2010/main" val="12284577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20472"/>
            <a:ext cx="7048500" cy="6858000"/>
          </a:xfrm>
          <a:prstGeom prst="rect">
            <a:avLst/>
          </a:prstGeom>
        </p:spPr>
      </p:pic>
    </p:spTree>
    <p:extLst>
      <p:ext uri="{BB962C8B-B14F-4D97-AF65-F5344CB8AC3E}">
        <p14:creationId xmlns:p14="http://schemas.microsoft.com/office/powerpoint/2010/main" val="34266522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04800"/>
            <a:ext cx="8382000" cy="6172200"/>
          </a:xfrm>
          <a:prstGeom prst="rect">
            <a:avLst/>
          </a:prstGeom>
        </p:spPr>
      </p:pic>
    </p:spTree>
    <p:extLst>
      <p:ext uri="{BB962C8B-B14F-4D97-AF65-F5344CB8AC3E}">
        <p14:creationId xmlns:p14="http://schemas.microsoft.com/office/powerpoint/2010/main" val="4188581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1305342"/>
            <a:ext cx="6934200" cy="5324535"/>
          </a:xfrm>
          <a:prstGeom prst="rect">
            <a:avLst/>
          </a:prstGeom>
        </p:spPr>
        <p:txBody>
          <a:bodyPr wrap="square">
            <a:spAutoFit/>
          </a:bodyPr>
          <a:lstStyle/>
          <a:p>
            <a:pPr>
              <a:buFont typeface="Wingdings" panose="05000000000000000000" pitchFamily="2" charset="2"/>
              <a:buNone/>
            </a:pPr>
            <a:r>
              <a:rPr lang="ro-RO" altLang="en-US" sz="2400" b="1" i="1" smtClean="0">
                <a:solidFill>
                  <a:srgbClr val="FF0000"/>
                </a:solidFill>
              </a:rPr>
              <a:t>Principii etice în domeniul publicității </a:t>
            </a:r>
            <a:r>
              <a:rPr lang="ro-RO" altLang="en-US" sz="2800" b="1" i="1" smtClean="0">
                <a:solidFill>
                  <a:srgbClr val="00B050"/>
                </a:solidFill>
              </a:rPr>
              <a:t>farma</a:t>
            </a:r>
          </a:p>
          <a:p>
            <a:pPr>
              <a:buFont typeface="Wingdings" panose="05000000000000000000" pitchFamily="2" charset="2"/>
              <a:buNone/>
            </a:pPr>
            <a:r>
              <a:rPr lang="ro-RO" altLang="en-US" sz="2400" b="1" i="1">
                <a:solidFill>
                  <a:srgbClr val="FF0000"/>
                </a:solidFill>
              </a:rPr>
              <a:t>p</a:t>
            </a:r>
            <a:r>
              <a:rPr lang="ro-RO" altLang="en-US" sz="2400" b="1" i="1" smtClean="0">
                <a:solidFill>
                  <a:srgbClr val="FF0000"/>
                </a:solidFill>
              </a:rPr>
              <a:t>revăzute </a:t>
            </a:r>
            <a:r>
              <a:rPr lang="ro-RO" altLang="en-US" sz="2400" b="1" i="1">
                <a:solidFill>
                  <a:srgbClr val="FF0000"/>
                </a:solidFill>
              </a:rPr>
              <a:t>în </a:t>
            </a:r>
            <a:r>
              <a:rPr lang="ro-RO" altLang="en-US" sz="2400" b="1" i="1" smtClean="0">
                <a:solidFill>
                  <a:srgbClr val="FF0000"/>
                </a:solidFill>
              </a:rPr>
              <a:t>legislație </a:t>
            </a:r>
            <a:r>
              <a:rPr lang="ro-RO" altLang="en-US" sz="2400" b="1" i="1">
                <a:solidFill>
                  <a:srgbClr val="FF0000"/>
                </a:solidFill>
              </a:rPr>
              <a:t>și aplicațiile generale în domeniul publicității:</a:t>
            </a:r>
          </a:p>
          <a:p>
            <a:pPr lvl="1" algn="just">
              <a:buFontTx/>
              <a:buChar char="-"/>
            </a:pPr>
            <a:r>
              <a:rPr lang="ro-RO" altLang="en-US" sz="2400" b="1" i="1">
                <a:solidFill>
                  <a:srgbClr val="00B050"/>
                </a:solidFill>
              </a:rPr>
              <a:t>Să respecte demnitatea umană,</a:t>
            </a:r>
          </a:p>
          <a:p>
            <a:pPr lvl="1" algn="just">
              <a:buFontTx/>
              <a:buChar char="-"/>
            </a:pPr>
            <a:r>
              <a:rPr lang="ro-RO" altLang="en-US" sz="2400" b="1" i="1">
                <a:solidFill>
                  <a:srgbClr val="00B050"/>
                </a:solidFill>
              </a:rPr>
              <a:t>Să nu fie discriminatorie,</a:t>
            </a:r>
          </a:p>
          <a:p>
            <a:pPr lvl="1" algn="just">
              <a:buFontTx/>
              <a:buChar char="-"/>
            </a:pPr>
            <a:r>
              <a:rPr lang="ro-RO" altLang="en-US" sz="2400" b="1" i="1">
                <a:solidFill>
                  <a:srgbClr val="00B050"/>
                </a:solidFill>
              </a:rPr>
              <a:t>Să nu exploateze credulitatea persoanelor.</a:t>
            </a:r>
          </a:p>
          <a:p>
            <a:pPr algn="just">
              <a:buFont typeface="Wingdings" panose="05000000000000000000" pitchFamily="2" charset="2"/>
              <a:buNone/>
            </a:pPr>
            <a:r>
              <a:rPr lang="ro-RO" altLang="en-US" sz="2400" b="1" i="1">
                <a:solidFill>
                  <a:srgbClr val="FF0000"/>
                </a:solidFill>
              </a:rPr>
              <a:t>Derivate din specificul activității sanitare ( respectarea drepturilor pacientului):</a:t>
            </a:r>
          </a:p>
          <a:p>
            <a:pPr lvl="1" algn="just">
              <a:buFontTx/>
              <a:buNone/>
            </a:pPr>
            <a:r>
              <a:rPr lang="ro-RO" altLang="en-US" sz="2400"/>
              <a:t>  </a:t>
            </a:r>
            <a:r>
              <a:rPr lang="ro-RO" altLang="en-US" sz="2400" b="1" i="1">
                <a:solidFill>
                  <a:srgbClr val="00B050"/>
                </a:solidFill>
              </a:rPr>
              <a:t>- să fie corectă, decentă, legală şi onestă,</a:t>
            </a:r>
          </a:p>
          <a:p>
            <a:pPr lvl="1" algn="just">
              <a:buFontTx/>
              <a:buNone/>
            </a:pPr>
            <a:r>
              <a:rPr lang="ro-RO" altLang="en-US" sz="2400" b="1" i="1">
                <a:solidFill>
                  <a:srgbClr val="00B050"/>
                </a:solidFill>
              </a:rPr>
              <a:t>  - să nu prejudicieze dreptul pacientului de a-şi alege singur farmacistul,</a:t>
            </a:r>
          </a:p>
          <a:p>
            <a:pPr lvl="1" algn="just">
              <a:buFontTx/>
              <a:buNone/>
            </a:pPr>
            <a:r>
              <a:rPr lang="ro-RO" altLang="en-US" sz="2400" b="1" i="1">
                <a:solidFill>
                  <a:srgbClr val="00B050"/>
                </a:solidFill>
              </a:rPr>
              <a:t> - să fie în concordanţă cu rolul farmacistului în promovarea sănătăţii (consumul rațional de medicamente și alte produse).</a:t>
            </a:r>
          </a:p>
        </p:txBody>
      </p:sp>
    </p:spTree>
    <p:extLst>
      <p:ext uri="{BB962C8B-B14F-4D97-AF65-F5344CB8AC3E}">
        <p14:creationId xmlns:p14="http://schemas.microsoft.com/office/powerpoint/2010/main" val="28038604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81000"/>
            <a:ext cx="7924800" cy="5943600"/>
          </a:xfrm>
          <a:prstGeom prst="rect">
            <a:avLst/>
          </a:prstGeom>
        </p:spPr>
      </p:pic>
    </p:spTree>
    <p:extLst>
      <p:ext uri="{BB962C8B-B14F-4D97-AF65-F5344CB8AC3E}">
        <p14:creationId xmlns:p14="http://schemas.microsoft.com/office/powerpoint/2010/main" val="28454484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7851" y="304800"/>
            <a:ext cx="8608298" cy="6172200"/>
          </a:xfrm>
          <a:prstGeom prst="rect">
            <a:avLst/>
          </a:prstGeom>
        </p:spPr>
      </p:pic>
    </p:spTree>
    <p:extLst>
      <p:ext uri="{BB962C8B-B14F-4D97-AF65-F5344CB8AC3E}">
        <p14:creationId xmlns:p14="http://schemas.microsoft.com/office/powerpoint/2010/main" val="20015564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533400"/>
            <a:ext cx="8305800" cy="5867400"/>
          </a:xfrm>
          <a:prstGeom prst="rect">
            <a:avLst/>
          </a:prstGeom>
        </p:spPr>
      </p:pic>
    </p:spTree>
    <p:extLst>
      <p:ext uri="{BB962C8B-B14F-4D97-AF65-F5344CB8AC3E}">
        <p14:creationId xmlns:p14="http://schemas.microsoft.com/office/powerpoint/2010/main" val="10981287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304" y="679704"/>
            <a:ext cx="7327392" cy="5498592"/>
          </a:xfrm>
          <a:prstGeom prst="rect">
            <a:avLst/>
          </a:prstGeom>
        </p:spPr>
      </p:pic>
    </p:spTree>
    <p:extLst>
      <p:ext uri="{BB962C8B-B14F-4D97-AF65-F5344CB8AC3E}">
        <p14:creationId xmlns:p14="http://schemas.microsoft.com/office/powerpoint/2010/main" val="19789518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397000" y="-254000"/>
            <a:ext cx="6502400" cy="7315200"/>
          </a:xfrm>
          <a:prstGeom prst="rect">
            <a:avLst/>
          </a:prstGeom>
        </p:spPr>
      </p:pic>
    </p:spTree>
    <p:extLst>
      <p:ext uri="{BB962C8B-B14F-4D97-AF65-F5344CB8AC3E}">
        <p14:creationId xmlns:p14="http://schemas.microsoft.com/office/powerpoint/2010/main" val="29250275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l="29675" t="24907" r="50935" b="17791"/>
          <a:stretch>
            <a:fillRect/>
          </a:stretch>
        </p:blipFill>
        <p:spPr>
          <a:xfrm rot="5400000">
            <a:off x="1903351" y="-607948"/>
            <a:ext cx="5181601" cy="8073902"/>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5205" t="35596" r="42346" b="44239"/>
          <a:stretch/>
        </p:blipFill>
        <p:spPr>
          <a:xfrm rot="5400000">
            <a:off x="1301509" y="-310817"/>
            <a:ext cx="5867310" cy="7098727"/>
          </a:xfrm>
          <a:prstGeom prst="rect">
            <a:avLst/>
          </a:prstGeom>
        </p:spPr>
      </p:pic>
      <p:pic>
        <p:nvPicPr>
          <p:cNvPr id="3" name="Picture 2"/>
          <p:cNvPicPr>
            <a:picLocks noChangeAspect="1"/>
          </p:cNvPicPr>
          <p:nvPr/>
        </p:nvPicPr>
        <p:blipFill>
          <a:blip r:embed="rId4"/>
          <a:stretch>
            <a:fillRect/>
          </a:stretch>
        </p:blipFill>
        <p:spPr>
          <a:xfrm>
            <a:off x="304800" y="304891"/>
            <a:ext cx="8534400" cy="6172109"/>
          </a:xfrm>
          <a:prstGeom prst="rect">
            <a:avLst/>
          </a:prstGeom>
        </p:spPr>
      </p:pic>
    </p:spTree>
    <p:extLst>
      <p:ext uri="{BB962C8B-B14F-4D97-AF65-F5344CB8AC3E}">
        <p14:creationId xmlns:p14="http://schemas.microsoft.com/office/powerpoint/2010/main" val="32633837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0" y="14287"/>
            <a:ext cx="9144000" cy="6829425"/>
          </a:xfrm>
          <a:prstGeom prst="rect">
            <a:avLst/>
          </a:prstGeom>
        </p:spPr>
      </p:pic>
    </p:spTree>
    <p:extLst>
      <p:ext uri="{BB962C8B-B14F-4D97-AF65-F5344CB8AC3E}">
        <p14:creationId xmlns:p14="http://schemas.microsoft.com/office/powerpoint/2010/main" val="33817458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8679" t="47410" r="27264" b="14696"/>
          <a:stretch/>
        </p:blipFill>
        <p:spPr>
          <a:xfrm rot="10800000">
            <a:off x="914398" y="685798"/>
            <a:ext cx="7391401" cy="5330859"/>
          </a:xfrm>
          <a:prstGeom prst="rect">
            <a:avLst/>
          </a:prstGeom>
        </p:spPr>
      </p:pic>
    </p:spTree>
    <p:extLst>
      <p:ext uri="{BB962C8B-B14F-4D97-AF65-F5344CB8AC3E}">
        <p14:creationId xmlns:p14="http://schemas.microsoft.com/office/powerpoint/2010/main" val="34876016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14400"/>
            <a:ext cx="7772400" cy="1470025"/>
          </a:xfrm>
        </p:spPr>
        <p:txBody>
          <a:bodyPr/>
          <a:lstStyle/>
          <a:p>
            <a:r>
              <a:rPr lang="en-US" dirty="0" smtClean="0"/>
              <a:t>REDUCERI FARMACII</a:t>
            </a:r>
            <a:endParaRPr lang="en-US"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111"/>
            <a:ext cx="9144000" cy="68297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994579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1295400"/>
            <a:ext cx="7162800" cy="5324535"/>
          </a:xfrm>
          <a:prstGeom prst="rect">
            <a:avLst/>
          </a:prstGeom>
        </p:spPr>
        <p:txBody>
          <a:bodyPr wrap="square">
            <a:spAutoFit/>
          </a:bodyPr>
          <a:lstStyle/>
          <a:p>
            <a:r>
              <a:rPr lang="ro-RO" altLang="en-US" sz="2800" b="1" i="1" smtClean="0">
                <a:solidFill>
                  <a:srgbClr val="00B050"/>
                </a:solidFill>
              </a:rPr>
              <a:t>Legislație specifica:</a:t>
            </a:r>
          </a:p>
          <a:p>
            <a:pPr algn="just"/>
            <a:r>
              <a:rPr lang="ro-RO" altLang="en-US" sz="2400" b="1" i="1" smtClean="0">
                <a:solidFill>
                  <a:srgbClr val="FF0000"/>
                </a:solidFill>
              </a:rPr>
              <a:t>Legea</a:t>
            </a:r>
            <a:r>
              <a:rPr lang="en-US" altLang="en-US" sz="2400" b="1" i="1" smtClean="0">
                <a:solidFill>
                  <a:srgbClr val="FF0000"/>
                </a:solidFill>
              </a:rPr>
              <a:t> </a:t>
            </a:r>
            <a:r>
              <a:rPr lang="ro-RO" altLang="en-US" sz="2400" b="1" i="1">
                <a:solidFill>
                  <a:srgbClr val="FF0000"/>
                </a:solidFill>
              </a:rPr>
              <a:t>nr. 95/2006 privind reforma sănătății</a:t>
            </a:r>
            <a:r>
              <a:rPr lang="en-US" altLang="en-US" sz="2400" b="1" i="1">
                <a:solidFill>
                  <a:srgbClr val="FF0000"/>
                </a:solidFill>
              </a:rPr>
              <a:t>, </a:t>
            </a:r>
            <a:r>
              <a:rPr lang="ro-RO" altLang="en-US" sz="2400" b="1" i="1">
                <a:solidFill>
                  <a:srgbClr val="FF0000"/>
                </a:solidFill>
              </a:rPr>
              <a:t>Titlul  XVII</a:t>
            </a:r>
            <a:r>
              <a:rPr lang="ro-RO" altLang="en-US" sz="2400" b="1"/>
              <a:t>:</a:t>
            </a:r>
            <a:endParaRPr lang="en-US" altLang="en-US" sz="2400" b="1"/>
          </a:p>
          <a:p>
            <a:pPr lvl="1" algn="just"/>
            <a:r>
              <a:rPr lang="ro-RO" altLang="en-US" sz="2400" b="1" i="1">
                <a:solidFill>
                  <a:srgbClr val="00B050"/>
                </a:solidFill>
              </a:rPr>
              <a:t>Capitolul VIII </a:t>
            </a:r>
            <a:r>
              <a:rPr lang="en-US" altLang="en-US" sz="2400" b="1" i="1">
                <a:solidFill>
                  <a:srgbClr val="00B050"/>
                </a:solidFill>
              </a:rPr>
              <a:t>- </a:t>
            </a:r>
            <a:r>
              <a:rPr lang="ro-RO" altLang="en-US" sz="2400" b="1" i="1">
                <a:solidFill>
                  <a:srgbClr val="00B050"/>
                </a:solidFill>
              </a:rPr>
              <a:t>Publicitatea </a:t>
            </a:r>
            <a:endParaRPr lang="en-US" altLang="en-US" sz="2400" b="1" i="1">
              <a:solidFill>
                <a:srgbClr val="00B050"/>
              </a:solidFill>
            </a:endParaRPr>
          </a:p>
          <a:p>
            <a:pPr lvl="1" algn="just"/>
            <a:r>
              <a:rPr lang="ro-RO" altLang="en-US" sz="2400" b="1" i="1">
                <a:solidFill>
                  <a:srgbClr val="00B050"/>
                </a:solidFill>
              </a:rPr>
              <a:t>Capitolul IX </a:t>
            </a:r>
            <a:r>
              <a:rPr lang="en-US" altLang="en-US" sz="2400" b="1" i="1">
                <a:solidFill>
                  <a:srgbClr val="00B050"/>
                </a:solidFill>
              </a:rPr>
              <a:t> - </a:t>
            </a:r>
            <a:r>
              <a:rPr lang="ro-RO" altLang="en-US" sz="2400" b="1" i="1">
                <a:solidFill>
                  <a:srgbClr val="00B050"/>
                </a:solidFill>
              </a:rPr>
              <a:t>Informarea publicului</a:t>
            </a:r>
            <a:endParaRPr lang="en-US" altLang="en-US" sz="2400" b="1" i="1">
              <a:solidFill>
                <a:srgbClr val="00B050"/>
              </a:solidFill>
            </a:endParaRPr>
          </a:p>
          <a:p>
            <a:pPr algn="just"/>
            <a:r>
              <a:rPr lang="ro-RO" altLang="en-US" sz="2400" b="1" i="1">
                <a:solidFill>
                  <a:srgbClr val="FF0000"/>
                </a:solidFill>
              </a:rPr>
              <a:t>Decizia nr.220/24 febr.2011 privind Codul de reglementare a conținutului audiovizual</a:t>
            </a:r>
            <a:r>
              <a:rPr lang="en-US" altLang="en-US" sz="2400" b="1" i="1">
                <a:solidFill>
                  <a:srgbClr val="FF0000"/>
                </a:solidFill>
              </a:rPr>
              <a:t>, </a:t>
            </a:r>
            <a:r>
              <a:rPr lang="ro-RO" altLang="en-US" sz="2400" b="1" i="1">
                <a:solidFill>
                  <a:srgbClr val="FF0000"/>
                </a:solidFill>
              </a:rPr>
              <a:t>Titlul VIII</a:t>
            </a:r>
            <a:endParaRPr lang="en-US" altLang="en-US" sz="2400" b="1" i="1">
              <a:solidFill>
                <a:srgbClr val="FF0000"/>
              </a:solidFill>
            </a:endParaRPr>
          </a:p>
          <a:p>
            <a:pPr lvl="1" algn="just"/>
            <a:r>
              <a:rPr lang="ro-RO" altLang="en-US" sz="2400" b="1" i="1">
                <a:solidFill>
                  <a:srgbClr val="00B050"/>
                </a:solidFill>
              </a:rPr>
              <a:t>Capitolul IV, Secțiunea a 7-a (</a:t>
            </a:r>
            <a:r>
              <a:rPr lang="it-IT" altLang="en-US" sz="2400" b="1" i="1">
                <a:solidFill>
                  <a:srgbClr val="00B050"/>
                </a:solidFill>
              </a:rPr>
              <a:t>Publicitate la produse medicale, suplimente alimentare, alimente cu destinaţie nutriţională specială</a:t>
            </a:r>
            <a:r>
              <a:rPr lang="ro-RO" altLang="en-US" sz="2400" b="1" i="1">
                <a:solidFill>
                  <a:srgbClr val="00B050"/>
                </a:solidFill>
              </a:rPr>
              <a:t> )</a:t>
            </a:r>
          </a:p>
          <a:p>
            <a:pPr algn="just"/>
            <a:r>
              <a:rPr lang="ro-RO" altLang="en-US" sz="2400"/>
              <a:t> </a:t>
            </a:r>
            <a:r>
              <a:rPr lang="ro-RO" altLang="en-US" sz="2400" b="1" i="1">
                <a:solidFill>
                  <a:srgbClr val="FF0000"/>
                </a:solidFill>
              </a:rPr>
              <a:t>Hotărârea 27/2013 a Consiliului Științific al ANMDM</a:t>
            </a:r>
            <a:r>
              <a:rPr lang="ro-RO" altLang="en-US" sz="2400"/>
              <a:t>, </a:t>
            </a:r>
            <a:r>
              <a:rPr lang="ro-RO" altLang="en-US" sz="2400" b="1" i="1">
                <a:solidFill>
                  <a:srgbClr val="00B050"/>
                </a:solidFill>
              </a:rPr>
              <a:t>Anexa </a:t>
            </a:r>
            <a:r>
              <a:rPr lang="en-US" altLang="en-US" sz="2400" b="1" i="1">
                <a:solidFill>
                  <a:srgbClr val="00B050"/>
                </a:solidFill>
              </a:rPr>
              <a:t> - </a:t>
            </a:r>
            <a:r>
              <a:rPr lang="ro-RO" altLang="en-US" sz="2400" b="1" i="1">
                <a:solidFill>
                  <a:srgbClr val="00B050"/>
                </a:solidFill>
              </a:rPr>
              <a:t>Ghid pentru evaluarea publicității la medicamente de uz uman;</a:t>
            </a:r>
          </a:p>
          <a:p>
            <a:pPr algn="just"/>
            <a:r>
              <a:rPr lang="ro-RO" altLang="en-US" sz="2400" b="1" i="1">
                <a:solidFill>
                  <a:srgbClr val="FF0000"/>
                </a:solidFill>
              </a:rPr>
              <a:t>Codul deontologic al farmacistului</a:t>
            </a:r>
          </a:p>
        </p:txBody>
      </p:sp>
    </p:spTree>
    <p:extLst>
      <p:ext uri="{BB962C8B-B14F-4D97-AF65-F5344CB8AC3E}">
        <p14:creationId xmlns:p14="http://schemas.microsoft.com/office/powerpoint/2010/main" val="33711337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0" y="14111"/>
            <a:ext cx="9144000" cy="6829778"/>
          </a:xfrm>
          <a:prstGeom prst="rect">
            <a:avLst/>
          </a:prstGeom>
        </p:spPr>
      </p:pic>
    </p:spTree>
    <p:extLst>
      <p:ext uri="{BB962C8B-B14F-4D97-AF65-F5344CB8AC3E}">
        <p14:creationId xmlns:p14="http://schemas.microsoft.com/office/powerpoint/2010/main" val="30006454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04800"/>
            <a:ext cx="8153400" cy="6172200"/>
          </a:xfrm>
          <a:prstGeom prst="rect">
            <a:avLst/>
          </a:prstGeom>
        </p:spPr>
      </p:pic>
    </p:spTree>
    <p:extLst>
      <p:ext uri="{BB962C8B-B14F-4D97-AF65-F5344CB8AC3E}">
        <p14:creationId xmlns:p14="http://schemas.microsoft.com/office/powerpoint/2010/main" val="607171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000" y="393700"/>
            <a:ext cx="8128000" cy="6070600"/>
          </a:xfrm>
          <a:prstGeom prst="rect">
            <a:avLst/>
          </a:prstGeom>
        </p:spPr>
      </p:pic>
    </p:spTree>
    <p:extLst>
      <p:ext uri="{BB962C8B-B14F-4D97-AF65-F5344CB8AC3E}">
        <p14:creationId xmlns:p14="http://schemas.microsoft.com/office/powerpoint/2010/main" val="10708211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3229" t="39819" r="25312" b="37865"/>
          <a:stretch/>
        </p:blipFill>
        <p:spPr>
          <a:xfrm>
            <a:off x="304800" y="533400"/>
            <a:ext cx="8534400" cy="5715000"/>
          </a:xfrm>
          <a:prstGeom prst="rect">
            <a:avLst/>
          </a:prstGeom>
        </p:spPr>
      </p:pic>
    </p:spTree>
    <p:extLst>
      <p:ext uri="{BB962C8B-B14F-4D97-AF65-F5344CB8AC3E}">
        <p14:creationId xmlns:p14="http://schemas.microsoft.com/office/powerpoint/2010/main" val="4610182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594594"/>
            <a:ext cx="7543800" cy="5668811"/>
          </a:xfrm>
          <a:prstGeom prst="rect">
            <a:avLst/>
          </a:prstGeom>
        </p:spPr>
      </p:pic>
    </p:spTree>
    <p:extLst>
      <p:ext uri="{BB962C8B-B14F-4D97-AF65-F5344CB8AC3E}">
        <p14:creationId xmlns:p14="http://schemas.microsoft.com/office/powerpoint/2010/main" val="1325724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304799"/>
            <a:ext cx="8610600" cy="6172201"/>
          </a:xfrm>
          <a:prstGeom prst="rect">
            <a:avLst/>
          </a:prstGeom>
        </p:spPr>
      </p:pic>
    </p:spTree>
    <p:extLst>
      <p:ext uri="{BB962C8B-B14F-4D97-AF65-F5344CB8AC3E}">
        <p14:creationId xmlns:p14="http://schemas.microsoft.com/office/powerpoint/2010/main" val="4428013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28600"/>
            <a:ext cx="8686800" cy="6400800"/>
          </a:xfrm>
          <a:prstGeom prst="rect">
            <a:avLst/>
          </a:prstGeom>
        </p:spPr>
      </p:pic>
    </p:spTree>
    <p:extLst>
      <p:ext uri="{BB962C8B-B14F-4D97-AF65-F5344CB8AC3E}">
        <p14:creationId xmlns:p14="http://schemas.microsoft.com/office/powerpoint/2010/main" val="31463986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81000"/>
            <a:ext cx="8229600" cy="6096000"/>
          </a:xfrm>
          <a:prstGeom prst="rect">
            <a:avLst/>
          </a:prstGeom>
        </p:spPr>
      </p:pic>
    </p:spTree>
    <p:extLst>
      <p:ext uri="{BB962C8B-B14F-4D97-AF65-F5344CB8AC3E}">
        <p14:creationId xmlns:p14="http://schemas.microsoft.com/office/powerpoint/2010/main" val="2832297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457201"/>
            <a:ext cx="8458200" cy="5943600"/>
          </a:xfrm>
          <a:prstGeom prst="rect">
            <a:avLst/>
          </a:prstGeom>
        </p:spPr>
      </p:pic>
    </p:spTree>
    <p:extLst>
      <p:ext uri="{BB962C8B-B14F-4D97-AF65-F5344CB8AC3E}">
        <p14:creationId xmlns:p14="http://schemas.microsoft.com/office/powerpoint/2010/main" val="395060940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28600"/>
            <a:ext cx="8610600" cy="6400800"/>
          </a:xfrm>
          <a:prstGeom prst="rect">
            <a:avLst/>
          </a:prstGeom>
        </p:spPr>
      </p:pic>
    </p:spTree>
    <p:extLst>
      <p:ext uri="{BB962C8B-B14F-4D97-AF65-F5344CB8AC3E}">
        <p14:creationId xmlns:p14="http://schemas.microsoft.com/office/powerpoint/2010/main" val="24546159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10600" cy="6063198"/>
          </a:xfrm>
          <a:prstGeom prst="rect">
            <a:avLst/>
          </a:prstGeom>
        </p:spPr>
        <p:txBody>
          <a:bodyPr wrap="square">
            <a:spAutoFit/>
          </a:bodyPr>
          <a:lstStyle/>
          <a:p>
            <a:pPr>
              <a:buFont typeface="Wingdings" panose="05000000000000000000" pitchFamily="2" charset="2"/>
              <a:buNone/>
            </a:pPr>
            <a:r>
              <a:rPr lang="ro-RO" altLang="en-US" sz="2800" b="1" i="1" smtClean="0">
                <a:solidFill>
                  <a:srgbClr val="00B050"/>
                </a:solidFill>
              </a:rPr>
              <a:t>Legislație generală:</a:t>
            </a:r>
          </a:p>
          <a:p>
            <a:pPr algn="just"/>
            <a:endParaRPr lang="ro-RO" altLang="en-US" sz="2400" b="1" i="1" smtClean="0">
              <a:solidFill>
                <a:srgbClr val="FF0000"/>
              </a:solidFill>
            </a:endParaRPr>
          </a:p>
          <a:p>
            <a:pPr algn="just"/>
            <a:r>
              <a:rPr lang="ro-RO" altLang="en-US" sz="2400" b="1" i="1" smtClean="0">
                <a:solidFill>
                  <a:srgbClr val="FF0000"/>
                </a:solidFill>
              </a:rPr>
              <a:t>Legea </a:t>
            </a:r>
            <a:r>
              <a:rPr lang="ro-RO" altLang="en-US" sz="2400" b="1" i="1">
                <a:solidFill>
                  <a:srgbClr val="FF0000"/>
                </a:solidFill>
              </a:rPr>
              <a:t>nr. 296/2004, cap.VII, Publicitatea produselor si </a:t>
            </a:r>
            <a:r>
              <a:rPr lang="ro-RO" altLang="en-US" sz="2400" b="1" i="1" smtClean="0">
                <a:solidFill>
                  <a:srgbClr val="FF0000"/>
                </a:solidFill>
              </a:rPr>
              <a:t>serviciilor</a:t>
            </a:r>
          </a:p>
          <a:p>
            <a:pPr algn="just"/>
            <a:r>
              <a:rPr lang="ro-RO" altLang="en-US" sz="2400" b="1" i="1" smtClean="0">
                <a:solidFill>
                  <a:srgbClr val="FF0000"/>
                </a:solidFill>
              </a:rPr>
              <a:t>Legea </a:t>
            </a:r>
            <a:r>
              <a:rPr lang="ro-RO" altLang="en-US" sz="2400" b="1" i="1">
                <a:solidFill>
                  <a:srgbClr val="FF0000"/>
                </a:solidFill>
              </a:rPr>
              <a:t>nr.363</a:t>
            </a:r>
            <a:r>
              <a:rPr lang="vi-VN" altLang="en-US" sz="2400" b="1" i="1">
                <a:solidFill>
                  <a:srgbClr val="FF0000"/>
                </a:solidFill>
              </a:rPr>
              <a:t>/2007</a:t>
            </a:r>
            <a:r>
              <a:rPr lang="ro-RO" altLang="en-US" sz="2400" b="1" i="1">
                <a:solidFill>
                  <a:srgbClr val="FF0000"/>
                </a:solidFill>
              </a:rPr>
              <a:t> </a:t>
            </a:r>
            <a:r>
              <a:rPr lang="ro-RO" altLang="en-US" sz="2400" b="1" i="1"/>
              <a:t> </a:t>
            </a:r>
            <a:r>
              <a:rPr lang="vi-VN" altLang="en-US" sz="2000" b="1" i="1">
                <a:solidFill>
                  <a:srgbClr val="00B050"/>
                </a:solidFill>
              </a:rPr>
              <a:t>privind combaterea practicilor incorecte ale comercianţilor în relaţia cu consumatorii şi armonizarea reglementărilor cu legislaţia europeană privind protecţia consumatorilor</a:t>
            </a:r>
            <a:endParaRPr lang="ro-RO" altLang="en-US" sz="2000" b="1" i="1">
              <a:solidFill>
                <a:srgbClr val="00B050"/>
              </a:solidFill>
            </a:endParaRPr>
          </a:p>
          <a:p>
            <a:pPr algn="just"/>
            <a:r>
              <a:rPr lang="ro-RO" altLang="en-US" sz="2400" b="1" i="1">
                <a:solidFill>
                  <a:srgbClr val="FF0000"/>
                </a:solidFill>
              </a:rPr>
              <a:t>Legea </a:t>
            </a:r>
            <a:r>
              <a:rPr lang="ro-RO" altLang="en-US" sz="2400" b="1" i="1" smtClean="0">
                <a:solidFill>
                  <a:srgbClr val="FF0000"/>
                </a:solidFill>
              </a:rPr>
              <a:t>nr.158/2008</a:t>
            </a:r>
            <a:r>
              <a:rPr lang="ro-RO" altLang="en-US" sz="2400" b="1">
                <a:solidFill>
                  <a:srgbClr val="00B050"/>
                </a:solidFill>
              </a:rPr>
              <a:t> </a:t>
            </a:r>
            <a:r>
              <a:rPr lang="vi-VN" altLang="en-US" sz="2000" b="1" i="1" smtClean="0">
                <a:solidFill>
                  <a:srgbClr val="00B050"/>
                </a:solidFill>
              </a:rPr>
              <a:t>privind </a:t>
            </a:r>
            <a:r>
              <a:rPr lang="vi-VN" altLang="en-US" sz="2000" b="1" i="1">
                <a:solidFill>
                  <a:srgbClr val="00B050"/>
                </a:solidFill>
              </a:rPr>
              <a:t>publicitatea înşelătoare şi publicitatea</a:t>
            </a:r>
            <a:r>
              <a:rPr lang="vi-VN" altLang="en-US" sz="2000" b="1">
                <a:solidFill>
                  <a:srgbClr val="00B050"/>
                </a:solidFill>
              </a:rPr>
              <a:t> </a:t>
            </a:r>
            <a:endParaRPr lang="ro-RO" altLang="en-US" sz="2000" b="1">
              <a:solidFill>
                <a:srgbClr val="00B050"/>
              </a:solidFill>
            </a:endParaRPr>
          </a:p>
          <a:p>
            <a:pPr algn="just">
              <a:buFont typeface="Wingdings" panose="05000000000000000000" pitchFamily="2" charset="2"/>
              <a:buNone/>
            </a:pPr>
            <a:r>
              <a:rPr lang="ro-RO" altLang="en-US" sz="2000" b="1">
                <a:solidFill>
                  <a:srgbClr val="00B050"/>
                </a:solidFill>
              </a:rPr>
              <a:t>   </a:t>
            </a:r>
            <a:r>
              <a:rPr lang="ro-RO" altLang="en-US" sz="2000" b="1" i="1">
                <a:solidFill>
                  <a:srgbClr val="00B050"/>
                </a:solidFill>
                <a:latin typeface="Arial" panose="020B0604020202020204" pitchFamily="34" charset="0"/>
                <a:cs typeface="Arial" panose="020B0604020202020204" pitchFamily="34" charset="0"/>
              </a:rPr>
              <a:t>Autoritati de control: </a:t>
            </a:r>
          </a:p>
          <a:p>
            <a:pPr algn="just">
              <a:buFont typeface="Wingdings" panose="05000000000000000000" pitchFamily="2" charset="2"/>
              <a:buNone/>
            </a:pPr>
            <a:r>
              <a:rPr lang="ro-RO" altLang="en-US" sz="2000" b="1" i="1">
                <a:solidFill>
                  <a:srgbClr val="00B050"/>
                </a:solidFill>
                <a:latin typeface="Arial" panose="020B0604020202020204" pitchFamily="34" charset="0"/>
                <a:cs typeface="Arial" panose="020B0604020202020204" pitchFamily="34" charset="0"/>
              </a:rPr>
              <a:t>   - Pentru publicitate inselatoare : Ministerul Finantelor si CNA</a:t>
            </a:r>
          </a:p>
          <a:p>
            <a:pPr algn="just">
              <a:buFont typeface="Wingdings" panose="05000000000000000000" pitchFamily="2" charset="2"/>
              <a:buNone/>
            </a:pPr>
            <a:r>
              <a:rPr lang="ro-RO" altLang="en-US" sz="2000" b="1" i="1">
                <a:solidFill>
                  <a:srgbClr val="00B050"/>
                </a:solidFill>
                <a:latin typeface="Arial" panose="020B0604020202020204" pitchFamily="34" charset="0"/>
                <a:cs typeface="Arial" panose="020B0604020202020204" pitchFamily="34" charset="0"/>
              </a:rPr>
              <a:t>   </a:t>
            </a:r>
            <a:r>
              <a:rPr lang="ro-RO" altLang="en-US" sz="2000" b="1" i="1" smtClean="0">
                <a:solidFill>
                  <a:srgbClr val="00B050"/>
                </a:solidFill>
                <a:latin typeface="Arial" panose="020B0604020202020204" pitchFamily="34" charset="0"/>
                <a:cs typeface="Arial" panose="020B0604020202020204" pitchFamily="34" charset="0"/>
              </a:rPr>
              <a:t>-Pentru </a:t>
            </a:r>
            <a:r>
              <a:rPr lang="ro-RO" altLang="en-US" sz="2000" b="1" i="1">
                <a:solidFill>
                  <a:srgbClr val="00B050"/>
                </a:solidFill>
                <a:latin typeface="Arial" panose="020B0604020202020204" pitchFamily="34" charset="0"/>
                <a:cs typeface="Arial" panose="020B0604020202020204" pitchFamily="34" charset="0"/>
              </a:rPr>
              <a:t>publicitate comparativa :</a:t>
            </a:r>
            <a:r>
              <a:rPr lang="it-IT" altLang="en-US" sz="2000" b="1" i="1">
                <a:solidFill>
                  <a:srgbClr val="00B050"/>
                </a:solidFill>
                <a:latin typeface="Arial" panose="020B0604020202020204" pitchFamily="34" charset="0"/>
                <a:cs typeface="Arial" panose="020B0604020202020204" pitchFamily="34" charset="0"/>
              </a:rPr>
              <a:t>Autoritatea Naţională pentru Protecţia Consumatorilor. </a:t>
            </a:r>
            <a:endParaRPr lang="ro-RO" altLang="en-US" sz="2000" b="1" i="1">
              <a:solidFill>
                <a:srgbClr val="00B050"/>
              </a:solidFill>
              <a:latin typeface="Arial" panose="020B0604020202020204" pitchFamily="34" charset="0"/>
              <a:cs typeface="Arial" panose="020B0604020202020204" pitchFamily="34" charset="0"/>
            </a:endParaRPr>
          </a:p>
          <a:p>
            <a:pPr algn="just"/>
            <a:r>
              <a:rPr lang="ro-RO" altLang="en-US" sz="2400" b="1" i="1">
                <a:solidFill>
                  <a:srgbClr val="FF0000"/>
                </a:solidFill>
              </a:rPr>
              <a:t>Legislatie speciala – nu exista!</a:t>
            </a:r>
          </a:p>
          <a:p>
            <a:pPr algn="just">
              <a:buFont typeface="Wingdings" panose="05000000000000000000" pitchFamily="2" charset="2"/>
              <a:buNone/>
            </a:pPr>
            <a:r>
              <a:rPr lang="ro-RO" altLang="en-US" sz="2000" b="1" i="1">
                <a:solidFill>
                  <a:srgbClr val="00B050"/>
                </a:solidFill>
                <a:latin typeface="Arial" panose="020B0604020202020204" pitchFamily="34" charset="0"/>
                <a:cs typeface="Arial" panose="020B0604020202020204" pitchFamily="34" charset="0"/>
              </a:rPr>
              <a:t>Singurele reglementari care au referiri la domeniul publicitatii in farmacie: </a:t>
            </a:r>
          </a:p>
          <a:p>
            <a:pPr algn="just">
              <a:buFontTx/>
              <a:buChar char="-"/>
            </a:pPr>
            <a:r>
              <a:rPr lang="ro-RO" altLang="en-US" sz="2000" b="1" i="1">
                <a:solidFill>
                  <a:srgbClr val="00B050"/>
                </a:solidFill>
                <a:latin typeface="Arial" panose="020B0604020202020204" pitchFamily="34" charset="0"/>
                <a:cs typeface="Arial" panose="020B0604020202020204" pitchFamily="34" charset="0"/>
              </a:rPr>
              <a:t>Legea farmaciei : despre sigla si firma farmaciei</a:t>
            </a:r>
          </a:p>
          <a:p>
            <a:pPr algn="just">
              <a:buFont typeface="Wingdings" panose="05000000000000000000" pitchFamily="2" charset="2"/>
              <a:buNone/>
            </a:pPr>
            <a:r>
              <a:rPr lang="ro-RO" altLang="en-US" sz="2000" b="1" i="1" smtClean="0">
                <a:solidFill>
                  <a:srgbClr val="00B050"/>
                </a:solidFill>
                <a:latin typeface="Arial" panose="020B0604020202020204" pitchFamily="34" charset="0"/>
                <a:cs typeface="Arial" panose="020B0604020202020204" pitchFamily="34" charset="0"/>
              </a:rPr>
              <a:t>-Codul </a:t>
            </a:r>
            <a:r>
              <a:rPr lang="ro-RO" altLang="en-US" sz="2000" b="1" i="1">
                <a:solidFill>
                  <a:srgbClr val="00B050"/>
                </a:solidFill>
                <a:latin typeface="Arial" panose="020B0604020202020204" pitchFamily="34" charset="0"/>
                <a:cs typeface="Arial" panose="020B0604020202020204" pitchFamily="34" charset="0"/>
              </a:rPr>
              <a:t>deontologic al farmacistului ( publicitatea serviciilor farmacistului)</a:t>
            </a:r>
          </a:p>
        </p:txBody>
      </p:sp>
    </p:spTree>
    <p:extLst>
      <p:ext uri="{BB962C8B-B14F-4D97-AF65-F5344CB8AC3E}">
        <p14:creationId xmlns:p14="http://schemas.microsoft.com/office/powerpoint/2010/main" val="16909824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457200"/>
            <a:ext cx="8305800" cy="6019800"/>
          </a:xfrm>
          <a:prstGeom prst="rect">
            <a:avLst/>
          </a:prstGeom>
        </p:spPr>
      </p:pic>
    </p:spTree>
    <p:extLst>
      <p:ext uri="{BB962C8B-B14F-4D97-AF65-F5344CB8AC3E}">
        <p14:creationId xmlns:p14="http://schemas.microsoft.com/office/powerpoint/2010/main" val="2282135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762000"/>
            <a:ext cx="7162800" cy="5334000"/>
          </a:xfrm>
          <a:prstGeom prst="rect">
            <a:avLst/>
          </a:prstGeom>
        </p:spPr>
      </p:pic>
    </p:spTree>
    <p:extLst>
      <p:ext uri="{BB962C8B-B14F-4D97-AF65-F5344CB8AC3E}">
        <p14:creationId xmlns:p14="http://schemas.microsoft.com/office/powerpoint/2010/main" val="1202931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00" y="304800"/>
            <a:ext cx="8534400" cy="6019800"/>
          </a:xfrm>
          <a:prstGeom prst="rect">
            <a:avLst/>
          </a:prstGeom>
        </p:spPr>
      </p:pic>
    </p:spTree>
    <p:extLst>
      <p:ext uri="{BB962C8B-B14F-4D97-AF65-F5344CB8AC3E}">
        <p14:creationId xmlns:p14="http://schemas.microsoft.com/office/powerpoint/2010/main" val="8410020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00" y="304799"/>
            <a:ext cx="8534400" cy="6248401"/>
          </a:xfrm>
          <a:prstGeom prst="rect">
            <a:avLst/>
          </a:prstGeom>
        </p:spPr>
      </p:pic>
    </p:spTree>
    <p:extLst>
      <p:ext uri="{BB962C8B-B14F-4D97-AF65-F5344CB8AC3E}">
        <p14:creationId xmlns:p14="http://schemas.microsoft.com/office/powerpoint/2010/main" val="28744599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1000" y="304800"/>
            <a:ext cx="8382000" cy="6248400"/>
          </a:xfrm>
          <a:prstGeom prst="rect">
            <a:avLst/>
          </a:prstGeom>
        </p:spPr>
      </p:pic>
    </p:spTree>
    <p:extLst>
      <p:ext uri="{BB962C8B-B14F-4D97-AF65-F5344CB8AC3E}">
        <p14:creationId xmlns:p14="http://schemas.microsoft.com/office/powerpoint/2010/main" val="35183750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00" y="228599"/>
            <a:ext cx="8610600" cy="6324601"/>
          </a:xfrm>
          <a:prstGeom prst="rect">
            <a:avLst/>
          </a:prstGeom>
        </p:spPr>
      </p:pic>
    </p:spTree>
    <p:extLst>
      <p:ext uri="{BB962C8B-B14F-4D97-AF65-F5344CB8AC3E}">
        <p14:creationId xmlns:p14="http://schemas.microsoft.com/office/powerpoint/2010/main" val="11068272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1000" y="304799"/>
            <a:ext cx="8305800" cy="6248401"/>
          </a:xfrm>
          <a:prstGeom prst="rect">
            <a:avLst/>
          </a:prstGeom>
        </p:spPr>
      </p:pic>
    </p:spTree>
    <p:extLst>
      <p:ext uri="{BB962C8B-B14F-4D97-AF65-F5344CB8AC3E}">
        <p14:creationId xmlns:p14="http://schemas.microsoft.com/office/powerpoint/2010/main" val="32021254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799" y="383784"/>
            <a:ext cx="8534401" cy="6090432"/>
          </a:xfrm>
          <a:prstGeom prst="rect">
            <a:avLst/>
          </a:prstGeom>
        </p:spPr>
      </p:pic>
    </p:spTree>
    <p:extLst>
      <p:ext uri="{BB962C8B-B14F-4D97-AF65-F5344CB8AC3E}">
        <p14:creationId xmlns:p14="http://schemas.microsoft.com/office/powerpoint/2010/main" val="40891632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1000" y="304799"/>
            <a:ext cx="8382000" cy="6096001"/>
          </a:xfrm>
          <a:prstGeom prst="rect">
            <a:avLst/>
          </a:prstGeom>
        </p:spPr>
      </p:pic>
    </p:spTree>
    <p:extLst>
      <p:ext uri="{BB962C8B-B14F-4D97-AF65-F5344CB8AC3E}">
        <p14:creationId xmlns:p14="http://schemas.microsoft.com/office/powerpoint/2010/main" val="16926095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00200" y="457200"/>
            <a:ext cx="5867400" cy="5791200"/>
          </a:xfrm>
          <a:prstGeom prst="rect">
            <a:avLst/>
          </a:prstGeom>
        </p:spPr>
      </p:pic>
    </p:spTree>
    <p:extLst>
      <p:ext uri="{BB962C8B-B14F-4D97-AF65-F5344CB8AC3E}">
        <p14:creationId xmlns:p14="http://schemas.microsoft.com/office/powerpoint/2010/main" val="744733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999904"/>
            <a:ext cx="8763000" cy="7700570"/>
          </a:xfrm>
          <a:prstGeom prst="rect">
            <a:avLst/>
          </a:prstGeom>
        </p:spPr>
        <p:txBody>
          <a:bodyPr wrap="square">
            <a:spAutoFit/>
          </a:bodyPr>
          <a:lstStyle/>
          <a:p>
            <a:pPr marL="180975" lvl="0" indent="-180975" eaLnBrk="0" fontAlgn="base" hangingPunct="0">
              <a:lnSpc>
                <a:spcPct val="80000"/>
              </a:lnSpc>
              <a:spcBef>
                <a:spcPct val="0"/>
              </a:spcBef>
              <a:spcAft>
                <a:spcPct val="40000"/>
              </a:spcAft>
              <a:buFont typeface="Wingdings" panose="05000000000000000000" pitchFamily="2" charset="2"/>
              <a:buChar char="§"/>
            </a:pPr>
            <a:endParaRPr lang="ro-RO" altLang="en-US" sz="1400" kern="0" smtClean="0">
              <a:solidFill>
                <a:srgbClr val="000000"/>
              </a:solidFill>
              <a:latin typeface="Arial"/>
              <a:cs typeface="Arial"/>
            </a:endParaRPr>
          </a:p>
          <a:p>
            <a:pPr marL="180975" lvl="0" indent="-180975" eaLnBrk="0" fontAlgn="base" hangingPunct="0">
              <a:lnSpc>
                <a:spcPct val="80000"/>
              </a:lnSpc>
              <a:spcBef>
                <a:spcPct val="0"/>
              </a:spcBef>
              <a:spcAft>
                <a:spcPct val="40000"/>
              </a:spcAft>
              <a:buFont typeface="Wingdings" panose="05000000000000000000" pitchFamily="2" charset="2"/>
              <a:buChar char="§"/>
            </a:pPr>
            <a:endParaRPr lang="ro-RO" altLang="en-US" sz="1400" kern="0">
              <a:solidFill>
                <a:srgbClr val="000000"/>
              </a:solidFill>
              <a:latin typeface="Arial"/>
              <a:cs typeface="Arial"/>
            </a:endParaRPr>
          </a:p>
          <a:p>
            <a:pPr marL="180975" lvl="0" indent="-180975" eaLnBrk="0" fontAlgn="base" hangingPunct="0">
              <a:lnSpc>
                <a:spcPct val="80000"/>
              </a:lnSpc>
              <a:spcBef>
                <a:spcPct val="0"/>
              </a:spcBef>
              <a:spcAft>
                <a:spcPct val="40000"/>
              </a:spcAft>
              <a:buFont typeface="Wingdings" panose="05000000000000000000" pitchFamily="2" charset="2"/>
              <a:buChar char="§"/>
            </a:pPr>
            <a:endParaRPr lang="ro-RO" altLang="en-US" sz="1400" kern="0" smtClean="0">
              <a:solidFill>
                <a:srgbClr val="000000"/>
              </a:solidFill>
              <a:latin typeface="Arial"/>
              <a:cs typeface="Arial"/>
            </a:endParaRPr>
          </a:p>
          <a:p>
            <a:pPr marL="180975" lvl="0" indent="-180975" eaLnBrk="0" fontAlgn="base" hangingPunct="0">
              <a:lnSpc>
                <a:spcPct val="80000"/>
              </a:lnSpc>
              <a:spcBef>
                <a:spcPct val="0"/>
              </a:spcBef>
              <a:spcAft>
                <a:spcPct val="40000"/>
              </a:spcAft>
              <a:buFont typeface="Wingdings" panose="05000000000000000000" pitchFamily="2" charset="2"/>
              <a:buChar char="§"/>
            </a:pPr>
            <a:endParaRPr lang="ro-RO" altLang="en-US" sz="1400" kern="0">
              <a:solidFill>
                <a:srgbClr val="000000"/>
              </a:solidFill>
              <a:latin typeface="Arial"/>
              <a:cs typeface="Arial"/>
            </a:endParaRPr>
          </a:p>
          <a:p>
            <a:pPr marL="180975" lvl="0" indent="-180975" eaLnBrk="0" fontAlgn="base" hangingPunct="0">
              <a:lnSpc>
                <a:spcPct val="80000"/>
              </a:lnSpc>
              <a:spcBef>
                <a:spcPct val="0"/>
              </a:spcBef>
              <a:spcAft>
                <a:spcPct val="40000"/>
              </a:spcAft>
              <a:buFont typeface="Wingdings" panose="05000000000000000000" pitchFamily="2" charset="2"/>
              <a:buChar char="§"/>
            </a:pPr>
            <a:endParaRPr lang="ro-RO" altLang="en-US" sz="1400" kern="0" smtClean="0">
              <a:solidFill>
                <a:srgbClr val="000000"/>
              </a:solidFill>
              <a:latin typeface="Arial"/>
              <a:cs typeface="Arial"/>
            </a:endParaRPr>
          </a:p>
          <a:p>
            <a:pPr marL="180975" indent="-180975" eaLnBrk="0" fontAlgn="base" hangingPunct="0">
              <a:lnSpc>
                <a:spcPct val="80000"/>
              </a:lnSpc>
              <a:spcBef>
                <a:spcPct val="0"/>
              </a:spcBef>
              <a:spcAft>
                <a:spcPct val="40000"/>
              </a:spcAft>
              <a:buFont typeface="Wingdings" panose="05000000000000000000" pitchFamily="2" charset="2"/>
              <a:buChar char="§"/>
            </a:pPr>
            <a:endParaRPr lang="en-US" altLang="en-US" sz="1400" b="1" i="1" kern="0">
              <a:solidFill>
                <a:srgbClr val="00B050"/>
              </a:solidFill>
              <a:latin typeface="Arial"/>
              <a:cs typeface="Arial"/>
            </a:endParaRPr>
          </a:p>
          <a:p>
            <a:pPr marL="180975" lvl="0" indent="-180975" algn="just" eaLnBrk="0" fontAlgn="base" hangingPunct="0">
              <a:lnSpc>
                <a:spcPct val="80000"/>
              </a:lnSpc>
              <a:spcBef>
                <a:spcPct val="0"/>
              </a:spcBef>
              <a:spcAft>
                <a:spcPct val="40000"/>
              </a:spcAft>
              <a:buFont typeface="Wingdings" panose="05000000000000000000" pitchFamily="2" charset="2"/>
              <a:buChar char="§"/>
            </a:pPr>
            <a:endParaRPr lang="ro-RO" altLang="en-US" sz="2400" kern="0">
              <a:solidFill>
                <a:srgbClr val="000000"/>
              </a:solidFill>
              <a:latin typeface="Arial"/>
              <a:cs typeface="Arial"/>
            </a:endParaRPr>
          </a:p>
          <a:p>
            <a:pPr lvl="0" algn="just" eaLnBrk="0" fontAlgn="base" hangingPunct="0">
              <a:lnSpc>
                <a:spcPct val="80000"/>
              </a:lnSpc>
              <a:spcBef>
                <a:spcPct val="0"/>
              </a:spcBef>
              <a:spcAft>
                <a:spcPct val="40000"/>
              </a:spcAft>
            </a:pPr>
            <a:r>
              <a:rPr lang="ro-RO" altLang="en-US" sz="2400" b="1" i="1" kern="0" smtClean="0">
                <a:solidFill>
                  <a:srgbClr val="00B050"/>
                </a:solidFill>
                <a:latin typeface="Arial"/>
                <a:cs typeface="Arial"/>
              </a:rPr>
              <a:t>Legea nr.95/2006 definește </a:t>
            </a:r>
            <a:r>
              <a:rPr lang="ro-RO" altLang="en-US" sz="2400" b="1" i="1" kern="0">
                <a:solidFill>
                  <a:srgbClr val="00B050"/>
                </a:solidFill>
                <a:latin typeface="Arial"/>
                <a:cs typeface="Arial"/>
              </a:rPr>
              <a:t>publicitatea</a:t>
            </a:r>
            <a:r>
              <a:rPr lang="ro-RO" altLang="en-US" sz="2400" b="1" i="1" kern="0" smtClean="0">
                <a:solidFill>
                  <a:srgbClr val="00B050"/>
                </a:solidFill>
                <a:latin typeface="Arial"/>
                <a:cs typeface="Arial"/>
              </a:rPr>
              <a:t>:</a:t>
            </a:r>
          </a:p>
          <a:p>
            <a:pPr algn="just" eaLnBrk="0" fontAlgn="base" hangingPunct="0">
              <a:lnSpc>
                <a:spcPct val="80000"/>
              </a:lnSpc>
              <a:spcBef>
                <a:spcPct val="0"/>
              </a:spcBef>
              <a:spcAft>
                <a:spcPct val="40000"/>
              </a:spcAft>
            </a:pPr>
            <a:r>
              <a:rPr lang="ro-RO" altLang="en-US" sz="1600" b="1" i="1" kern="0" smtClean="0">
                <a:solidFill>
                  <a:srgbClr val="00B050"/>
                </a:solidFill>
                <a:latin typeface="Arial"/>
                <a:cs typeface="Arial"/>
              </a:rPr>
              <a:t> </a:t>
            </a:r>
            <a:r>
              <a:rPr lang="ro-RO" altLang="en-US" b="1" i="1" kern="0" smtClean="0">
                <a:solidFill>
                  <a:srgbClr val="00B050"/>
                </a:solidFill>
                <a:latin typeface="Arial"/>
                <a:cs typeface="Arial"/>
              </a:rPr>
              <a:t>Art.597-</a:t>
            </a:r>
            <a:r>
              <a:rPr lang="en-US" altLang="en-US" sz="2000" b="1" i="1" kern="0" smtClean="0">
                <a:solidFill>
                  <a:srgbClr val="FF0000"/>
                </a:solidFill>
                <a:latin typeface="Arial"/>
                <a:cs typeface="Arial"/>
              </a:rPr>
              <a:t>O</a:t>
            </a:r>
            <a:r>
              <a:rPr lang="ro-RO" altLang="en-US" sz="2000" b="1" i="1" kern="0">
                <a:solidFill>
                  <a:srgbClr val="FF0000"/>
                </a:solidFill>
                <a:latin typeface="Arial"/>
                <a:cs typeface="Arial"/>
              </a:rPr>
              <a:t>rice formă de </a:t>
            </a:r>
            <a:r>
              <a:rPr lang="ro-RO" altLang="en-US" sz="2000" b="1" i="1" kern="0" smtClean="0">
                <a:solidFill>
                  <a:srgbClr val="FF0000"/>
                </a:solidFill>
                <a:latin typeface="Arial"/>
                <a:cs typeface="Arial"/>
              </a:rPr>
              <a:t>promovare destinată </a:t>
            </a:r>
            <a:r>
              <a:rPr lang="ro-RO" altLang="en-US" sz="2000" b="1" i="1" kern="0">
                <a:solidFill>
                  <a:srgbClr val="FF0000"/>
                </a:solidFill>
                <a:latin typeface="Arial"/>
                <a:cs typeface="Arial"/>
              </a:rPr>
              <a:t>să </a:t>
            </a:r>
            <a:r>
              <a:rPr lang="ro-RO" altLang="en-US" sz="2000" b="1" i="1" kern="0" smtClean="0">
                <a:solidFill>
                  <a:srgbClr val="FF0000"/>
                </a:solidFill>
                <a:latin typeface="Arial"/>
                <a:cs typeface="Arial"/>
              </a:rPr>
              <a:t>stimuleze </a:t>
            </a:r>
            <a:r>
              <a:rPr lang="ro-RO" altLang="en-US" sz="2000" b="1" i="1" kern="0">
                <a:solidFill>
                  <a:srgbClr val="FF0000"/>
                </a:solidFill>
                <a:latin typeface="Arial"/>
                <a:cs typeface="Arial"/>
              </a:rPr>
              <a:t>prescrierea, distribuirea, vânzarea sau consumul de </a:t>
            </a:r>
            <a:r>
              <a:rPr lang="ro-RO" altLang="en-US" sz="2000" b="1" i="1" kern="0" smtClean="0">
                <a:solidFill>
                  <a:srgbClr val="FF0000"/>
                </a:solidFill>
                <a:latin typeface="Arial"/>
                <a:cs typeface="Arial"/>
              </a:rPr>
              <a:t>medicamente </a:t>
            </a:r>
          </a:p>
          <a:p>
            <a:pPr algn="just" eaLnBrk="0" fontAlgn="base" hangingPunct="0">
              <a:lnSpc>
                <a:spcPct val="80000"/>
              </a:lnSpc>
              <a:spcBef>
                <a:spcPct val="0"/>
              </a:spcBef>
              <a:spcAft>
                <a:spcPct val="40000"/>
              </a:spcAft>
            </a:pPr>
            <a:r>
              <a:rPr lang="ro-RO" altLang="en-US" sz="2000" b="1" i="1" kern="0" smtClean="0">
                <a:solidFill>
                  <a:srgbClr val="00B050"/>
                </a:solidFill>
                <a:latin typeface="Arial"/>
                <a:cs typeface="Arial"/>
              </a:rPr>
              <a:t>Cuprinde</a:t>
            </a:r>
            <a:r>
              <a:rPr lang="en-US" altLang="en-US" sz="2000" b="1" i="1" kern="0">
                <a:solidFill>
                  <a:srgbClr val="00B050"/>
                </a:solidFill>
                <a:latin typeface="Arial"/>
                <a:cs typeface="Arial"/>
              </a:rPr>
              <a:t>:</a:t>
            </a:r>
          </a:p>
          <a:p>
            <a:pPr marL="1254125" lvl="4" indent="-265113" algn="just" eaLnBrk="0" fontAlgn="base" hangingPunct="0">
              <a:lnSpc>
                <a:spcPct val="80000"/>
              </a:lnSpc>
              <a:spcBef>
                <a:spcPct val="0"/>
              </a:spcBef>
              <a:spcAft>
                <a:spcPct val="40000"/>
              </a:spcAft>
              <a:buFontTx/>
              <a:buChar char="»"/>
            </a:pPr>
            <a:r>
              <a:rPr lang="ro-RO" altLang="en-US" sz="2000" b="1" i="1" kern="0">
                <a:solidFill>
                  <a:srgbClr val="00B050"/>
                </a:solidFill>
                <a:latin typeface="Arial"/>
                <a:cs typeface="Arial"/>
              </a:rPr>
              <a:t>publicitatea pentru medicamente destinată publicului larg (medicamente OTC)</a:t>
            </a:r>
            <a:endParaRPr lang="en-US" altLang="en-US" sz="2000" b="1" i="1" kern="0">
              <a:solidFill>
                <a:srgbClr val="00B050"/>
              </a:solidFill>
              <a:latin typeface="Arial"/>
              <a:cs typeface="Arial"/>
            </a:endParaRPr>
          </a:p>
          <a:p>
            <a:pPr marL="1254125" lvl="4" indent="-265113" algn="just" eaLnBrk="0" fontAlgn="base" hangingPunct="0">
              <a:lnSpc>
                <a:spcPct val="80000"/>
              </a:lnSpc>
              <a:spcBef>
                <a:spcPct val="0"/>
              </a:spcBef>
              <a:spcAft>
                <a:spcPct val="40000"/>
              </a:spcAft>
              <a:buFontTx/>
              <a:buChar char="»"/>
            </a:pPr>
            <a:r>
              <a:rPr lang="ro-RO" altLang="en-US" sz="2000" b="1" i="1" kern="0">
                <a:solidFill>
                  <a:srgbClr val="00B050"/>
                </a:solidFill>
                <a:latin typeface="Arial"/>
                <a:cs typeface="Arial"/>
              </a:rPr>
              <a:t>publicitatea pentru medicamente destinată persoanelor calificate să prescrie sau să distribuie medicamente</a:t>
            </a:r>
            <a:endParaRPr lang="en-US" altLang="en-US" sz="2000" b="1" i="1" kern="0">
              <a:solidFill>
                <a:srgbClr val="00B050"/>
              </a:solidFill>
              <a:latin typeface="Arial"/>
              <a:cs typeface="Arial"/>
            </a:endParaRPr>
          </a:p>
          <a:p>
            <a:pPr marL="1254125" lvl="4" indent="-265113" algn="just" eaLnBrk="0" fontAlgn="base" hangingPunct="0">
              <a:lnSpc>
                <a:spcPct val="80000"/>
              </a:lnSpc>
              <a:spcBef>
                <a:spcPct val="0"/>
              </a:spcBef>
              <a:spcAft>
                <a:spcPct val="40000"/>
              </a:spcAft>
              <a:buFontTx/>
              <a:buChar char="»"/>
            </a:pPr>
            <a:r>
              <a:rPr lang="ro-RO" altLang="en-US" sz="2000" b="1" i="1" kern="0">
                <a:solidFill>
                  <a:srgbClr val="00B050"/>
                </a:solidFill>
                <a:latin typeface="Arial"/>
                <a:cs typeface="Arial"/>
              </a:rPr>
              <a:t>vizite ale reprezentanţilor medicali la persoane calificate să prescrie medicamente și să elibereze medicamente;  </a:t>
            </a:r>
          </a:p>
          <a:p>
            <a:pPr marL="1254125" lvl="4" indent="-265113" algn="just" eaLnBrk="0" fontAlgn="base" hangingPunct="0">
              <a:lnSpc>
                <a:spcPct val="80000"/>
              </a:lnSpc>
              <a:spcBef>
                <a:spcPct val="0"/>
              </a:spcBef>
              <a:spcAft>
                <a:spcPct val="40000"/>
              </a:spcAft>
            </a:pPr>
            <a:r>
              <a:rPr lang="ro-RO" altLang="en-US" sz="2000" b="1" i="1" kern="0">
                <a:solidFill>
                  <a:srgbClr val="000000"/>
                </a:solidFill>
                <a:latin typeface="Arial"/>
                <a:cs typeface="Arial"/>
              </a:rPr>
              <a:t>        </a:t>
            </a:r>
            <a:r>
              <a:rPr lang="ro-RO" altLang="en-US" sz="2000" b="1" i="1" kern="0">
                <a:solidFill>
                  <a:srgbClr val="FF0000"/>
                </a:solidFill>
                <a:latin typeface="Arial"/>
                <a:cs typeface="Arial"/>
              </a:rPr>
              <a:t>- reprezentanții medicali trebuie să fie instruiți, să pună la dispoziția profesioniștilor RCP, informații privind prețul, sistemul de rambursare, să solicite informații despre reacțiile adverse, să ofere  eventual avantaje materiale de valoare neglijabilă;</a:t>
            </a:r>
          </a:p>
          <a:p>
            <a:pPr marL="1254125" lvl="4" indent="-265113" algn="just" eaLnBrk="0" fontAlgn="base" hangingPunct="0">
              <a:lnSpc>
                <a:spcPct val="80000"/>
              </a:lnSpc>
              <a:spcBef>
                <a:spcPct val="0"/>
              </a:spcBef>
              <a:spcAft>
                <a:spcPct val="40000"/>
              </a:spcAft>
            </a:pPr>
            <a:r>
              <a:rPr lang="ro-RO" altLang="en-US" sz="2000" kern="0">
                <a:solidFill>
                  <a:srgbClr val="000000"/>
                </a:solidFill>
                <a:latin typeface="Arial"/>
                <a:cs typeface="Arial"/>
              </a:rPr>
              <a:t> </a:t>
            </a:r>
            <a:r>
              <a:rPr lang="ro-RO" altLang="en-US" sz="2000" b="1" i="1" kern="0">
                <a:solidFill>
                  <a:srgbClr val="00B050"/>
                </a:solidFill>
                <a:latin typeface="Arial"/>
                <a:cs typeface="Arial"/>
              </a:rPr>
              <a:t>Sponsorizările manifestărilor profesionale</a:t>
            </a:r>
          </a:p>
          <a:p>
            <a:pPr marL="180975" lvl="0" indent="-180975" algn="just" eaLnBrk="0" fontAlgn="base" hangingPunct="0">
              <a:spcBef>
                <a:spcPct val="0"/>
              </a:spcBef>
              <a:spcAft>
                <a:spcPct val="40000"/>
              </a:spcAft>
              <a:buFont typeface="Wingdings" panose="05000000000000000000" pitchFamily="2" charset="2"/>
              <a:buChar char="§"/>
            </a:pPr>
            <a:r>
              <a:rPr lang="ro-RO" altLang="en-US" sz="2000" b="1" i="1" kern="0">
                <a:solidFill>
                  <a:srgbClr val="00B050"/>
                </a:solidFill>
                <a:latin typeface="Arial"/>
                <a:cs typeface="Arial"/>
              </a:rPr>
              <a:t>Legea nr.95/2006  nu definește clar informarea privind medicamentele – ci aduce precizări restrictive la publicitate</a:t>
            </a:r>
            <a:endParaRPr lang="en-US" altLang="en-US" sz="2000" b="1" i="1" kern="0">
              <a:solidFill>
                <a:srgbClr val="00B050"/>
              </a:solidFill>
              <a:latin typeface="Arial"/>
              <a:cs typeface="Arial"/>
            </a:endParaRPr>
          </a:p>
        </p:txBody>
      </p:sp>
    </p:spTree>
    <p:extLst>
      <p:ext uri="{BB962C8B-B14F-4D97-AF65-F5344CB8AC3E}">
        <p14:creationId xmlns:p14="http://schemas.microsoft.com/office/powerpoint/2010/main" val="9644956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02429" y="-297"/>
            <a:ext cx="13948857" cy="6858594"/>
          </a:xfrm>
          <a:prstGeom prst="rect">
            <a:avLst/>
          </a:prstGeom>
        </p:spPr>
      </p:pic>
    </p:spTree>
    <p:extLst>
      <p:ext uri="{BB962C8B-B14F-4D97-AF65-F5344CB8AC3E}">
        <p14:creationId xmlns:p14="http://schemas.microsoft.com/office/powerpoint/2010/main" val="10280567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3105835"/>
            <a:ext cx="7467600" cy="2308324"/>
          </a:xfrm>
          <a:prstGeom prst="rect">
            <a:avLst/>
          </a:prstGeom>
        </p:spPr>
        <p:txBody>
          <a:bodyPr wrap="square">
            <a:spAutoFit/>
          </a:bodyPr>
          <a:lstStyle/>
          <a:p>
            <a:pPr algn="just"/>
            <a:r>
              <a:rPr lang="ro-RO" sz="3600" b="1" i="1" smtClean="0">
                <a:solidFill>
                  <a:srgbClr val="00B050"/>
                </a:solidFill>
              </a:rPr>
              <a:t>Farmacia, conform Cartei Europene a farmacistului, este </a:t>
            </a:r>
            <a:r>
              <a:rPr lang="ro-RO" sz="3600" b="1" i="1" smtClean="0">
                <a:solidFill>
                  <a:srgbClr val="FF0000"/>
                </a:solidFill>
              </a:rPr>
              <a:t>profesia </a:t>
            </a:r>
          </a:p>
          <a:p>
            <a:pPr algn="just"/>
            <a:r>
              <a:rPr lang="ro-RO" sz="3600" b="1" i="1" smtClean="0">
                <a:solidFill>
                  <a:srgbClr val="FF0000"/>
                </a:solidFill>
              </a:rPr>
              <a:t>”</a:t>
            </a:r>
            <a:r>
              <a:rPr lang="ro-RO" sz="3600" b="1" i="1">
                <a:solidFill>
                  <a:srgbClr val="FF0000"/>
                </a:solidFill>
              </a:rPr>
              <a:t>Artei de a vindeca” </a:t>
            </a:r>
            <a:r>
              <a:rPr lang="ro-RO" sz="3600" b="1" i="1">
                <a:solidFill>
                  <a:srgbClr val="00B050"/>
                </a:solidFill>
              </a:rPr>
              <a:t>ș</a:t>
            </a:r>
            <a:r>
              <a:rPr lang="ro-RO" sz="3600" b="1" i="1" smtClean="0">
                <a:solidFill>
                  <a:srgbClr val="00B050"/>
                </a:solidFill>
              </a:rPr>
              <a:t>i nu profesia artei de a  vinde !</a:t>
            </a:r>
          </a:p>
        </p:txBody>
      </p:sp>
    </p:spTree>
    <p:extLst>
      <p:ext uri="{BB962C8B-B14F-4D97-AF65-F5344CB8AC3E}">
        <p14:creationId xmlns:p14="http://schemas.microsoft.com/office/powerpoint/2010/main" val="19796457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3105835"/>
            <a:ext cx="4572000" cy="769441"/>
          </a:xfrm>
          <a:prstGeom prst="rect">
            <a:avLst/>
          </a:prstGeom>
        </p:spPr>
        <p:txBody>
          <a:bodyPr>
            <a:spAutoFit/>
          </a:bodyPr>
          <a:lstStyle/>
          <a:p>
            <a:r>
              <a:rPr lang="ro-RO" sz="4400" b="1" smtClean="0">
                <a:solidFill>
                  <a:srgbClr val="FF0000"/>
                </a:solidFill>
              </a:rPr>
              <a:t>   </a:t>
            </a:r>
            <a:r>
              <a:rPr lang="ro-RO" sz="4400" b="1" i="1" smtClean="0">
                <a:solidFill>
                  <a:srgbClr val="FF0000"/>
                </a:solidFill>
              </a:rPr>
              <a:t>HAI  </a:t>
            </a:r>
            <a:r>
              <a:rPr lang="ro-RO" sz="4400" b="1" i="1" smtClean="0">
                <a:solidFill>
                  <a:srgbClr val="00B050"/>
                </a:solidFill>
              </a:rPr>
              <a:t>NOROC </a:t>
            </a:r>
            <a:r>
              <a:rPr lang="ro-RO" sz="4400" b="1" i="1" smtClean="0">
                <a:solidFill>
                  <a:srgbClr val="FF0000"/>
                </a:solidFill>
              </a:rPr>
              <a:t>!</a:t>
            </a:r>
            <a:endParaRPr lang="en-US" sz="4400" b="1" i="1">
              <a:solidFill>
                <a:srgbClr val="FF0000"/>
              </a:solidFill>
            </a:endParaRPr>
          </a:p>
        </p:txBody>
      </p:sp>
    </p:spTree>
    <p:extLst>
      <p:ext uri="{BB962C8B-B14F-4D97-AF65-F5344CB8AC3E}">
        <p14:creationId xmlns:p14="http://schemas.microsoft.com/office/powerpoint/2010/main" val="27686126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0" y="1443841"/>
            <a:ext cx="6705600" cy="3231654"/>
          </a:xfrm>
          <a:prstGeom prst="rect">
            <a:avLst/>
          </a:prstGeom>
        </p:spPr>
        <p:txBody>
          <a:bodyPr wrap="square">
            <a:spAutoFit/>
          </a:bodyPr>
          <a:lstStyle/>
          <a:p>
            <a:endParaRPr lang="ro-RO"/>
          </a:p>
          <a:p>
            <a:endParaRPr lang="ro-RO" smtClean="0"/>
          </a:p>
          <a:p>
            <a:r>
              <a:rPr lang="ro-RO" smtClean="0"/>
              <a:t>                      </a:t>
            </a:r>
          </a:p>
          <a:p>
            <a:endParaRPr lang="ro-RO"/>
          </a:p>
          <a:p>
            <a:endParaRPr lang="ro-RO" smtClean="0"/>
          </a:p>
          <a:p>
            <a:endParaRPr lang="ro-RO" smtClean="0"/>
          </a:p>
          <a:p>
            <a:r>
              <a:rPr lang="ro-RO" sz="3200" b="1" i="1" smtClean="0">
                <a:solidFill>
                  <a:srgbClr val="00B050"/>
                </a:solidFill>
              </a:rPr>
              <a:t>    VĂ MULȚUMESC PENTRU ATENȚIE  </a:t>
            </a:r>
            <a:r>
              <a:rPr lang="ro-RO" sz="3200" smtClean="0">
                <a:solidFill>
                  <a:srgbClr val="00B050"/>
                </a:solidFill>
              </a:rPr>
              <a:t>!</a:t>
            </a:r>
          </a:p>
          <a:p>
            <a:endParaRPr lang="ro-RO" sz="3200">
              <a:solidFill>
                <a:srgbClr val="00B050"/>
              </a:solidFill>
            </a:endParaRPr>
          </a:p>
          <a:p>
            <a:r>
              <a:rPr lang="ro-RO" sz="3200" smtClean="0">
                <a:solidFill>
                  <a:srgbClr val="00B050"/>
                </a:solidFill>
              </a:rPr>
              <a:t>                       </a:t>
            </a:r>
            <a:endParaRPr lang="en-US" sz="3200" b="1" i="1">
              <a:solidFill>
                <a:srgbClr val="00B050"/>
              </a:solidFill>
            </a:endParaRPr>
          </a:p>
        </p:txBody>
      </p:sp>
    </p:spTree>
    <p:extLst>
      <p:ext uri="{BB962C8B-B14F-4D97-AF65-F5344CB8AC3E}">
        <p14:creationId xmlns:p14="http://schemas.microsoft.com/office/powerpoint/2010/main" val="3907823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233815"/>
            <a:ext cx="8686800" cy="7959102"/>
          </a:xfrm>
          <a:prstGeom prst="rect">
            <a:avLst/>
          </a:prstGeom>
        </p:spPr>
        <p:txBody>
          <a:bodyPr wrap="square">
            <a:spAutoFit/>
          </a:bodyPr>
          <a:lstStyle/>
          <a:p>
            <a:pPr marL="180975" marR="0" lvl="0" indent="-180975" defTabSz="914400" eaLnBrk="0" fontAlgn="base" latinLnBrk="0" hangingPunct="0">
              <a:lnSpc>
                <a:spcPct val="100000"/>
              </a:lnSpc>
              <a:spcBef>
                <a:spcPct val="0"/>
              </a:spcBef>
              <a:spcAft>
                <a:spcPct val="40000"/>
              </a:spcAft>
              <a:buClrTx/>
              <a:buSzTx/>
              <a:buFontTx/>
              <a:buNone/>
              <a:tabLst/>
              <a:defRPr/>
            </a:pPr>
            <a:endParaRPr kumimoji="0" lang="ro-RO" altLang="en-US" sz="2000" b="0" i="0" u="none" strike="noStrike" kern="0" cap="none" spc="0" normalizeH="0" baseline="0" noProof="0" smtClean="0">
              <a:ln>
                <a:noFill/>
              </a:ln>
              <a:solidFill>
                <a:srgbClr val="000000"/>
              </a:solidFill>
              <a:effectLst/>
              <a:uLnTx/>
              <a:uFillTx/>
              <a:latin typeface="Arial"/>
              <a:cs typeface="Arial"/>
            </a:endParaRPr>
          </a:p>
          <a:p>
            <a:pPr marL="180975" marR="0" lvl="0" indent="-180975" defTabSz="914400" eaLnBrk="0" fontAlgn="base" latinLnBrk="0" hangingPunct="0">
              <a:lnSpc>
                <a:spcPct val="100000"/>
              </a:lnSpc>
              <a:spcBef>
                <a:spcPct val="0"/>
              </a:spcBef>
              <a:spcAft>
                <a:spcPct val="40000"/>
              </a:spcAft>
              <a:buClrTx/>
              <a:buSzTx/>
              <a:buFontTx/>
              <a:buNone/>
              <a:tabLst/>
              <a:defRPr/>
            </a:pPr>
            <a:endParaRPr lang="ro-RO" altLang="en-US" sz="2000" kern="0">
              <a:solidFill>
                <a:srgbClr val="000000"/>
              </a:solidFill>
              <a:latin typeface="Arial"/>
              <a:cs typeface="Arial"/>
            </a:endParaRPr>
          </a:p>
          <a:p>
            <a:pPr marL="180975" marR="0" lvl="0" indent="-180975" defTabSz="914400" eaLnBrk="0" fontAlgn="base" latinLnBrk="0" hangingPunct="0">
              <a:lnSpc>
                <a:spcPct val="100000"/>
              </a:lnSpc>
              <a:spcBef>
                <a:spcPct val="0"/>
              </a:spcBef>
              <a:spcAft>
                <a:spcPct val="40000"/>
              </a:spcAft>
              <a:buClrTx/>
              <a:buSzTx/>
              <a:buFontTx/>
              <a:buNone/>
              <a:tabLst/>
              <a:defRPr/>
            </a:pPr>
            <a:endParaRPr kumimoji="0" lang="ro-RO" altLang="en-US" sz="2000" b="0" i="0" u="none" strike="noStrike" kern="0" cap="none" spc="0" normalizeH="0" baseline="0" noProof="0" smtClean="0">
              <a:ln>
                <a:noFill/>
              </a:ln>
              <a:solidFill>
                <a:srgbClr val="000000"/>
              </a:solidFill>
              <a:effectLst/>
              <a:uLnTx/>
              <a:uFillTx/>
              <a:latin typeface="Arial"/>
              <a:cs typeface="Arial"/>
            </a:endParaRPr>
          </a:p>
          <a:p>
            <a:pPr marL="180975" marR="0" lvl="0" indent="-180975" defTabSz="914400" eaLnBrk="0" fontAlgn="base" latinLnBrk="0" hangingPunct="0">
              <a:lnSpc>
                <a:spcPct val="100000"/>
              </a:lnSpc>
              <a:spcBef>
                <a:spcPct val="0"/>
              </a:spcBef>
              <a:spcAft>
                <a:spcPct val="40000"/>
              </a:spcAft>
              <a:buClrTx/>
              <a:buSzTx/>
              <a:buFontTx/>
              <a:buNone/>
              <a:tabLst/>
              <a:defRPr/>
            </a:pPr>
            <a:endParaRPr lang="ro-RO" altLang="en-US" sz="2400" kern="0">
              <a:solidFill>
                <a:srgbClr val="000000"/>
              </a:solidFill>
              <a:latin typeface="Arial"/>
              <a:cs typeface="Arial"/>
            </a:endParaRPr>
          </a:p>
          <a:p>
            <a:pPr marL="180975" lvl="0" indent="-180975" eaLnBrk="0" fontAlgn="base" hangingPunct="0">
              <a:spcBef>
                <a:spcPct val="0"/>
              </a:spcBef>
              <a:spcAft>
                <a:spcPct val="40000"/>
              </a:spcAft>
            </a:pPr>
            <a:r>
              <a:rPr lang="ro-RO" altLang="en-US" sz="2400" kern="0">
                <a:solidFill>
                  <a:srgbClr val="000000"/>
                </a:solidFill>
                <a:latin typeface="Arial"/>
                <a:cs typeface="Arial"/>
              </a:rPr>
              <a:t> </a:t>
            </a:r>
            <a:r>
              <a:rPr lang="ro-RO" altLang="en-US" sz="2400" b="1" i="1" kern="0">
                <a:solidFill>
                  <a:srgbClr val="00B050"/>
                </a:solidFill>
                <a:latin typeface="Arial"/>
                <a:cs typeface="Arial"/>
              </a:rPr>
              <a:t>Hotărârea </a:t>
            </a:r>
            <a:r>
              <a:rPr lang="ro-RO" altLang="en-US" sz="2400" b="1" i="1" kern="0" smtClean="0">
                <a:solidFill>
                  <a:srgbClr val="00B050"/>
                </a:solidFill>
                <a:latin typeface="Arial"/>
                <a:cs typeface="Arial"/>
              </a:rPr>
              <a:t>C</a:t>
            </a:r>
            <a:r>
              <a:rPr lang="ro-RO" altLang="en-US" sz="2400" b="1" i="1" kern="0">
                <a:solidFill>
                  <a:srgbClr val="00B050"/>
                </a:solidFill>
                <a:latin typeface="Arial"/>
                <a:cs typeface="Arial"/>
              </a:rPr>
              <a:t>onsiliului </a:t>
            </a:r>
            <a:r>
              <a:rPr lang="ro-RO" altLang="en-US" sz="2400" b="1" i="1" kern="0" smtClean="0">
                <a:solidFill>
                  <a:srgbClr val="00B050"/>
                </a:solidFill>
                <a:latin typeface="Arial"/>
                <a:cs typeface="Arial"/>
              </a:rPr>
              <a:t>Științific </a:t>
            </a:r>
            <a:r>
              <a:rPr lang="ro-RO" altLang="en-US" sz="2400" b="1" i="1" kern="0">
                <a:solidFill>
                  <a:srgbClr val="00B050"/>
                </a:solidFill>
                <a:latin typeface="Arial"/>
                <a:cs typeface="Arial"/>
              </a:rPr>
              <a:t>al ANMDM, nr.27/2013</a:t>
            </a:r>
            <a:r>
              <a:rPr lang="en-US" altLang="en-US" sz="2400" b="1" i="1" kern="0">
                <a:solidFill>
                  <a:srgbClr val="00B050"/>
                </a:solidFill>
                <a:latin typeface="Arial"/>
                <a:cs typeface="Arial"/>
              </a:rPr>
              <a:t> - </a:t>
            </a:r>
            <a:r>
              <a:rPr lang="ro-RO" altLang="en-US" sz="2400" b="1" i="1" kern="0">
                <a:solidFill>
                  <a:srgbClr val="00B050"/>
                </a:solidFill>
                <a:latin typeface="Arial"/>
                <a:cs typeface="Arial"/>
              </a:rPr>
              <a:t>Ghid pentru evaluarea publicității la medicamentele de uz uman</a:t>
            </a:r>
          </a:p>
          <a:p>
            <a:pPr marL="444500" lvl="1" indent="-261938" eaLnBrk="0" fontAlgn="base" hangingPunct="0">
              <a:spcBef>
                <a:spcPct val="0"/>
              </a:spcBef>
              <a:spcAft>
                <a:spcPct val="40000"/>
              </a:spcAft>
            </a:pPr>
            <a:r>
              <a:rPr lang="ro-RO" altLang="en-US" sz="2000" b="1" kern="0" smtClean="0">
                <a:solidFill>
                  <a:srgbClr val="00B050"/>
                </a:solidFill>
                <a:latin typeface="Arial"/>
                <a:cs typeface="Arial"/>
              </a:rPr>
              <a:t>Art.42 (</a:t>
            </a:r>
            <a:r>
              <a:rPr lang="vi-VN" altLang="en-US" sz="2000" kern="0" smtClean="0">
                <a:solidFill>
                  <a:srgbClr val="00B050"/>
                </a:solidFill>
                <a:latin typeface="Arial"/>
                <a:cs typeface="Arial"/>
              </a:rPr>
              <a:t>4</a:t>
            </a:r>
            <a:r>
              <a:rPr lang="vi-VN" altLang="en-US" sz="2000" kern="0">
                <a:solidFill>
                  <a:srgbClr val="00B050"/>
                </a:solidFill>
                <a:latin typeface="Arial"/>
                <a:cs typeface="Arial"/>
              </a:rPr>
              <a:t>) </a:t>
            </a:r>
            <a:endParaRPr lang="ro-RO" altLang="en-US" sz="2000" b="1" kern="0" smtClean="0">
              <a:solidFill>
                <a:srgbClr val="00B050"/>
              </a:solidFill>
              <a:latin typeface="Arial"/>
              <a:cs typeface="Arial"/>
            </a:endParaRPr>
          </a:p>
          <a:p>
            <a:pPr marL="444500" lvl="1" indent="-261938" algn="just" eaLnBrk="0" fontAlgn="base" hangingPunct="0">
              <a:spcBef>
                <a:spcPct val="0"/>
              </a:spcBef>
              <a:spcAft>
                <a:spcPct val="40000"/>
              </a:spcAft>
            </a:pPr>
            <a:r>
              <a:rPr kumimoji="0" lang="ro-RO" altLang="en-US" sz="2000" b="1" i="1" u="none" strike="noStrike" kern="0" cap="none" spc="0" normalizeH="0" baseline="0" noProof="0" smtClean="0">
                <a:ln>
                  <a:noFill/>
                </a:ln>
                <a:solidFill>
                  <a:srgbClr val="FF0000"/>
                </a:solidFill>
                <a:effectLst/>
                <a:uLnTx/>
                <a:uFillTx/>
                <a:latin typeface="Arial"/>
                <a:cs typeface="Arial"/>
              </a:rPr>
              <a:t>    </a:t>
            </a:r>
            <a:r>
              <a:rPr kumimoji="0" lang="vi-VN" altLang="en-US" sz="2000" b="1" i="1" u="none" strike="noStrike" kern="0" cap="none" spc="0" normalizeH="0" baseline="0" noProof="0" smtClean="0">
                <a:ln>
                  <a:noFill/>
                </a:ln>
                <a:solidFill>
                  <a:srgbClr val="FF0000"/>
                </a:solidFill>
                <a:effectLst/>
                <a:uLnTx/>
                <a:uFillTx/>
                <a:latin typeface="Arial"/>
                <a:cs typeface="Arial"/>
              </a:rPr>
              <a:t>Este interzisa publicitatea destinată publicului larg prezentata prin intermediul retelelor de socializare- de ex. facebook, twitter, etc., sau al aplicatiilor mobile android</a:t>
            </a:r>
            <a:endParaRPr kumimoji="0" lang="ro-RO" altLang="en-US" sz="2000" b="1" i="1" u="none" strike="noStrike" kern="0" cap="none" spc="0" normalizeH="0" baseline="0" noProof="0" smtClean="0">
              <a:ln>
                <a:noFill/>
              </a:ln>
              <a:solidFill>
                <a:srgbClr val="FF0000"/>
              </a:solidFill>
              <a:effectLst/>
              <a:uLnTx/>
              <a:uFillTx/>
              <a:latin typeface="Arial"/>
              <a:cs typeface="Arial"/>
            </a:endParaRPr>
          </a:p>
          <a:p>
            <a:pPr marL="444500" marR="0" lvl="1" indent="-261938" algn="just" defTabSz="914400" eaLnBrk="0" fontAlgn="base" latinLnBrk="0" hangingPunct="0">
              <a:lnSpc>
                <a:spcPct val="100000"/>
              </a:lnSpc>
              <a:spcBef>
                <a:spcPct val="0"/>
              </a:spcBef>
              <a:spcAft>
                <a:spcPct val="40000"/>
              </a:spcAft>
              <a:buClrTx/>
              <a:buSzTx/>
              <a:buFontTx/>
              <a:buNone/>
              <a:tabLst/>
              <a:defRPr/>
            </a:pPr>
            <a:r>
              <a:rPr kumimoji="0" lang="ro-RO" altLang="en-US" sz="2000" b="1" i="1" u="none" strike="noStrike" kern="0" cap="none" spc="0" normalizeH="0" baseline="0" noProof="0" smtClean="0">
                <a:ln>
                  <a:noFill/>
                </a:ln>
                <a:solidFill>
                  <a:srgbClr val="00B050"/>
                </a:solidFill>
                <a:effectLst/>
                <a:uLnTx/>
                <a:uFillTx/>
                <a:latin typeface="Arial"/>
                <a:cs typeface="Arial"/>
              </a:rPr>
              <a:t>Art. 43.</a:t>
            </a:r>
          </a:p>
          <a:p>
            <a:pPr marL="444500" marR="0" lvl="1" indent="-261938" algn="just" defTabSz="914400" eaLnBrk="0" fontAlgn="base" latinLnBrk="0" hangingPunct="0">
              <a:lnSpc>
                <a:spcPct val="100000"/>
              </a:lnSpc>
              <a:spcBef>
                <a:spcPct val="0"/>
              </a:spcBef>
              <a:spcAft>
                <a:spcPct val="40000"/>
              </a:spcAft>
              <a:buClrTx/>
              <a:buSzTx/>
              <a:buFontTx/>
              <a:buNone/>
              <a:tabLst/>
              <a:defRPr/>
            </a:pPr>
            <a:r>
              <a:rPr kumimoji="0" lang="ro-RO" altLang="en-US" sz="2000" b="1" i="1" u="none" strike="noStrike" kern="0" cap="none" spc="0" normalizeH="0" baseline="0" noProof="0" smtClean="0">
                <a:ln>
                  <a:noFill/>
                </a:ln>
                <a:solidFill>
                  <a:srgbClr val="FF0000"/>
                </a:solidFill>
                <a:effectLst/>
                <a:uLnTx/>
                <a:uFillTx/>
                <a:latin typeface="Arial"/>
                <a:cs typeface="Arial"/>
              </a:rPr>
              <a:t>– Este interzis ca DAPP si parti terte care acţionează în numele acestora pe baza unui contract sa faca publicitate la medicamente către publicul larg care să conţină oferte promoţionale (de ex: „la o cutie cumpărată, primeşti .......”, sau „X + Y şi beneficiezi de un cadou/discount” etc.) sau referiri la discount-uri, reduceri de preţ, preturi speciale.</a:t>
            </a:r>
          </a:p>
          <a:p>
            <a:pPr marL="444500" marR="0" lvl="1" indent="-261938" algn="just" defTabSz="914400" eaLnBrk="0" fontAlgn="base" latinLnBrk="0" hangingPunct="0">
              <a:lnSpc>
                <a:spcPct val="100000"/>
              </a:lnSpc>
              <a:spcBef>
                <a:spcPct val="0"/>
              </a:spcBef>
              <a:spcAft>
                <a:spcPct val="40000"/>
              </a:spcAft>
              <a:buClrTx/>
              <a:buSzTx/>
              <a:buFontTx/>
              <a:buChar char="–"/>
              <a:tabLst/>
              <a:defRPr/>
            </a:pPr>
            <a:r>
              <a:rPr kumimoji="0" lang="ro-RO" altLang="en-US" sz="2000" b="1" i="1" u="none" strike="noStrike" kern="0" cap="none" spc="0" normalizeH="0" baseline="0" noProof="0" smtClean="0">
                <a:ln>
                  <a:noFill/>
                </a:ln>
                <a:solidFill>
                  <a:srgbClr val="FF0000"/>
                </a:solidFill>
                <a:effectLst/>
                <a:uLnTx/>
                <a:uFillTx/>
                <a:latin typeface="Arial"/>
                <a:cs typeface="Arial"/>
              </a:rPr>
              <a:t>Este interzis, de asemenea, societăţilor cu obiect de activitate comercial (farmacii autorizate sau părţi terţe) sa faca acest tip de publicitate adresat publicului larg. </a:t>
            </a:r>
            <a:endParaRPr kumimoji="0" lang="en-US" sz="1800" b="1" i="1" u="none" strike="noStrike" kern="0" cap="none" spc="0" normalizeH="0" baseline="0" noProof="0" smtClean="0">
              <a:ln>
                <a:noFill/>
              </a:ln>
              <a:solidFill>
                <a:sysClr val="windowText" lastClr="000000"/>
              </a:solidFill>
              <a:effectLst/>
              <a:uLnTx/>
              <a:uFillTx/>
            </a:endParaRPr>
          </a:p>
        </p:txBody>
      </p:sp>
    </p:spTree>
    <p:extLst>
      <p:ext uri="{BB962C8B-B14F-4D97-AF65-F5344CB8AC3E}">
        <p14:creationId xmlns:p14="http://schemas.microsoft.com/office/powerpoint/2010/main" val="2804642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066800"/>
            <a:ext cx="8610600" cy="5693866"/>
          </a:xfrm>
          <a:prstGeom prst="rect">
            <a:avLst/>
          </a:prstGeom>
        </p:spPr>
        <p:txBody>
          <a:bodyPr wrap="square">
            <a:spAutoFit/>
          </a:bodyPr>
          <a:lstStyle/>
          <a:p>
            <a:r>
              <a:rPr lang="ro-RO" altLang="en-US" sz="2400" b="1">
                <a:solidFill>
                  <a:srgbClr val="00B050"/>
                </a:solidFill>
              </a:rPr>
              <a:t>Codul audiovizualului</a:t>
            </a:r>
            <a:r>
              <a:rPr lang="en-US" altLang="en-US" sz="2400" b="1">
                <a:solidFill>
                  <a:srgbClr val="00B050"/>
                </a:solidFill>
              </a:rPr>
              <a:t>, </a:t>
            </a:r>
            <a:r>
              <a:rPr lang="it-IT" altLang="en-US" sz="2400" b="1">
                <a:solidFill>
                  <a:srgbClr val="00B050"/>
                </a:solidFill>
              </a:rPr>
              <a:t>SECŢIUNEA a </a:t>
            </a:r>
            <a:r>
              <a:rPr lang="it-IT" altLang="en-US" sz="2400" b="1" smtClean="0">
                <a:solidFill>
                  <a:srgbClr val="00B050"/>
                </a:solidFill>
              </a:rPr>
              <a:t>7-a</a:t>
            </a:r>
            <a:endParaRPr lang="ro-RO" altLang="en-US" sz="2400" b="1" smtClean="0">
              <a:solidFill>
                <a:srgbClr val="00B050"/>
              </a:solidFill>
            </a:endParaRPr>
          </a:p>
          <a:p>
            <a:r>
              <a:rPr lang="it-IT" altLang="en-US" sz="2400" b="1" i="1" smtClean="0">
                <a:solidFill>
                  <a:srgbClr val="FF0000"/>
                </a:solidFill>
              </a:rPr>
              <a:t>Publicitate</a:t>
            </a:r>
            <a:r>
              <a:rPr lang="ro-RO" altLang="en-US" sz="2400" b="1" i="1" smtClean="0">
                <a:solidFill>
                  <a:srgbClr val="FF0000"/>
                </a:solidFill>
              </a:rPr>
              <a:t> </a:t>
            </a:r>
            <a:r>
              <a:rPr lang="it-IT" altLang="en-US" sz="2400" b="1" i="1">
                <a:solidFill>
                  <a:srgbClr val="FF0000"/>
                </a:solidFill>
              </a:rPr>
              <a:t>nutriţională specială</a:t>
            </a:r>
            <a:r>
              <a:rPr lang="ro-RO" altLang="en-US" sz="2400" b="1" i="1">
                <a:solidFill>
                  <a:srgbClr val="FF0000"/>
                </a:solidFill>
              </a:rPr>
              <a:t> </a:t>
            </a:r>
            <a:r>
              <a:rPr lang="it-IT" altLang="en-US" sz="2400" b="1" i="1">
                <a:solidFill>
                  <a:srgbClr val="FF0000"/>
                </a:solidFill>
              </a:rPr>
              <a:t>la produse medicale, suplimente alimentare, alimente cu </a:t>
            </a:r>
            <a:r>
              <a:rPr lang="it-IT" altLang="en-US" sz="2400" b="1" i="1" smtClean="0">
                <a:solidFill>
                  <a:srgbClr val="FF0000"/>
                </a:solidFill>
              </a:rPr>
              <a:t>destinaţie</a:t>
            </a:r>
            <a:endParaRPr lang="ro-RO" altLang="en-US" sz="2400" b="1" i="1" smtClean="0">
              <a:solidFill>
                <a:srgbClr val="FF0000"/>
              </a:solidFill>
            </a:endParaRPr>
          </a:p>
          <a:p>
            <a:pPr algn="just"/>
            <a:endParaRPr lang="ro-RO" altLang="en-US" sz="2000" b="1">
              <a:solidFill>
                <a:srgbClr val="FF0000"/>
              </a:solidFill>
            </a:endParaRPr>
          </a:p>
          <a:p>
            <a:pPr algn="just"/>
            <a:r>
              <a:rPr lang="it-IT" altLang="en-US">
                <a:solidFill>
                  <a:srgbClr val="FF0000"/>
                </a:solidFill>
              </a:rPr>
              <a:t> </a:t>
            </a:r>
            <a:r>
              <a:rPr lang="ro-RO" altLang="en-US" sz="2000" b="1" i="1">
                <a:solidFill>
                  <a:srgbClr val="FF0000"/>
                </a:solidFill>
              </a:rPr>
              <a:t>Art.122</a:t>
            </a:r>
            <a:r>
              <a:rPr lang="en-US" altLang="en-US" sz="2000" b="1" i="1">
                <a:solidFill>
                  <a:srgbClr val="FF0000"/>
                </a:solidFill>
              </a:rPr>
              <a:t> </a:t>
            </a:r>
            <a:r>
              <a:rPr lang="vi-VN" altLang="en-US" sz="2000" b="1" i="1">
                <a:solidFill>
                  <a:srgbClr val="FF0000"/>
                </a:solidFill>
              </a:rPr>
              <a:t>(3) </a:t>
            </a:r>
            <a:r>
              <a:rPr lang="vi-VN" altLang="en-US" sz="2000" b="1" i="1">
                <a:solidFill>
                  <a:srgbClr val="00B050"/>
                </a:solidFill>
              </a:rPr>
              <a:t>În programele audiovizuale</a:t>
            </a:r>
            <a:r>
              <a:rPr lang="ro-RO" altLang="en-US" sz="2000" b="1" i="1">
                <a:solidFill>
                  <a:srgbClr val="00B050"/>
                </a:solidFill>
              </a:rPr>
              <a:t> (emisiuni de profil)</a:t>
            </a:r>
            <a:r>
              <a:rPr lang="vi-VN" altLang="en-US" sz="2000" b="1" i="1">
                <a:solidFill>
                  <a:srgbClr val="00B050"/>
                </a:solidFill>
              </a:rPr>
              <a:t> nu pot fi recomandate medicamente identificate prin marcă sau denumire comercială, tratamente medicale, farmacii, cabinete medicale şi medico-dentare.</a:t>
            </a:r>
            <a:r>
              <a:rPr lang="ro-RO" altLang="en-US" sz="2000" b="1" i="1">
                <a:solidFill>
                  <a:srgbClr val="00B050"/>
                </a:solidFill>
              </a:rPr>
              <a:t> </a:t>
            </a:r>
            <a:endParaRPr lang="ro-RO" altLang="en-US" sz="2000" b="1" i="1" smtClean="0">
              <a:solidFill>
                <a:srgbClr val="00B050"/>
              </a:solidFill>
            </a:endParaRPr>
          </a:p>
          <a:p>
            <a:pPr algn="just"/>
            <a:r>
              <a:rPr lang="ro-RO" altLang="en-US" sz="2400" b="1" i="1" smtClean="0">
                <a:solidFill>
                  <a:srgbClr val="FF0000"/>
                </a:solidFill>
              </a:rPr>
              <a:t>Art.123</a:t>
            </a:r>
            <a:r>
              <a:rPr lang="en-US" altLang="en-US" sz="2400" b="1" i="1" smtClean="0">
                <a:solidFill>
                  <a:srgbClr val="FF0000"/>
                </a:solidFill>
              </a:rPr>
              <a:t> </a:t>
            </a:r>
            <a:r>
              <a:rPr lang="ro-RO" altLang="en-US" sz="2400" b="1" i="1" smtClean="0">
                <a:solidFill>
                  <a:srgbClr val="00B050"/>
                </a:solidFill>
              </a:rPr>
              <a:t> </a:t>
            </a:r>
            <a:r>
              <a:rPr lang="ro-RO" altLang="en-US" sz="2400" b="1" i="1">
                <a:solidFill>
                  <a:srgbClr val="00B050"/>
                </a:solidFill>
              </a:rPr>
              <a:t>Sunt interzise publicitatea şi teleshoppingul la medicamente care conţin substanţe definite ca stupefiante sau </a:t>
            </a:r>
            <a:r>
              <a:rPr lang="ro-RO" altLang="en-US" sz="2400" b="1" i="1" smtClean="0">
                <a:solidFill>
                  <a:srgbClr val="00B050"/>
                </a:solidFill>
              </a:rPr>
              <a:t>psihotrope.</a:t>
            </a:r>
          </a:p>
          <a:p>
            <a:pPr algn="just"/>
            <a:r>
              <a:rPr lang="vi-VN" altLang="en-US" sz="2000" b="1" i="1" smtClean="0">
                <a:solidFill>
                  <a:srgbClr val="FF0000"/>
                </a:solidFill>
              </a:rPr>
              <a:t>A</a:t>
            </a:r>
            <a:r>
              <a:rPr lang="en-US" altLang="en-US" sz="2000" b="1" i="1">
                <a:solidFill>
                  <a:srgbClr val="FF0000"/>
                </a:solidFill>
              </a:rPr>
              <a:t>rt</a:t>
            </a:r>
            <a:r>
              <a:rPr lang="vi-VN" altLang="en-US" sz="2000" b="1" i="1">
                <a:solidFill>
                  <a:srgbClr val="FF0000"/>
                </a:solidFill>
              </a:rPr>
              <a:t>.</a:t>
            </a:r>
            <a:r>
              <a:rPr lang="en-US" altLang="en-US" sz="2000" b="1" i="1">
                <a:solidFill>
                  <a:srgbClr val="FF0000"/>
                </a:solidFill>
              </a:rPr>
              <a:t> 1</a:t>
            </a:r>
            <a:r>
              <a:rPr lang="vi-VN" altLang="en-US" sz="2000" b="1" i="1">
                <a:solidFill>
                  <a:srgbClr val="FF0000"/>
                </a:solidFill>
              </a:rPr>
              <a:t>26(1) </a:t>
            </a:r>
            <a:r>
              <a:rPr lang="vi-VN" altLang="en-US" sz="2000" b="1" i="1">
                <a:solidFill>
                  <a:srgbClr val="00B050"/>
                </a:solidFill>
              </a:rPr>
              <a:t>Este interzisă difuzarea de publicitate şi teleshopping pentru medicamente şi tratamente medicale sau suplimente alimentare prezentate sau recomandate de personalităţi ale vieţii publice, culturale, ştiinţifice, sportive ori de alte persoane, care, datorită celebrităţii lor, pot încuraja consumul acestor produse sau tratamente</a:t>
            </a:r>
            <a:r>
              <a:rPr lang="ro-RO" altLang="en-US" sz="2000"/>
              <a:t>.</a:t>
            </a:r>
          </a:p>
        </p:txBody>
      </p:sp>
    </p:spTree>
    <p:extLst>
      <p:ext uri="{BB962C8B-B14F-4D97-AF65-F5344CB8AC3E}">
        <p14:creationId xmlns:p14="http://schemas.microsoft.com/office/powerpoint/2010/main" val="17036575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505</TotalTime>
  <Words>1681</Words>
  <Application>Microsoft Office PowerPoint</Application>
  <PresentationFormat>On-screen Show (4:3)</PresentationFormat>
  <Paragraphs>227</Paragraphs>
  <Slides>73</Slides>
  <Notes>73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73</vt:i4>
      </vt:variant>
    </vt:vector>
  </HeadingPairs>
  <TitlesOfParts>
    <vt:vector size="77"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REDUCERI FARMACII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REDUCERI FARMACII</dc:title>
  <dc:creator>elitepharm</dc:creator>
  <cp:lastModifiedBy>User</cp:lastModifiedBy>
  <cp:revision>52</cp:revision>
  <dcterms:created xsi:type="dcterms:W3CDTF">2012-10-31T18:27:45Z</dcterms:created>
  <dcterms:modified xsi:type="dcterms:W3CDTF">2014-06-05T20:55:36Z</dcterms:modified>
</cp:coreProperties>
</file>